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4"/>
  </p:sldMasterIdLst>
  <p:notesMasterIdLst>
    <p:notesMasterId r:id="rId47"/>
  </p:notesMasterIdLst>
  <p:sldIdLst>
    <p:sldId id="276" r:id="rId5"/>
    <p:sldId id="284" r:id="rId6"/>
    <p:sldId id="306" r:id="rId7"/>
    <p:sldId id="297" r:id="rId8"/>
    <p:sldId id="258" r:id="rId9"/>
    <p:sldId id="285" r:id="rId10"/>
    <p:sldId id="287" r:id="rId11"/>
    <p:sldId id="286" r:id="rId12"/>
    <p:sldId id="257" r:id="rId13"/>
    <p:sldId id="318" r:id="rId14"/>
    <p:sldId id="261" r:id="rId15"/>
    <p:sldId id="307" r:id="rId16"/>
    <p:sldId id="262" r:id="rId17"/>
    <p:sldId id="264" r:id="rId18"/>
    <p:sldId id="299" r:id="rId19"/>
    <p:sldId id="281" r:id="rId20"/>
    <p:sldId id="312" r:id="rId21"/>
    <p:sldId id="314" r:id="rId22"/>
    <p:sldId id="288" r:id="rId23"/>
    <p:sldId id="313" r:id="rId24"/>
    <p:sldId id="315" r:id="rId25"/>
    <p:sldId id="316" r:id="rId26"/>
    <p:sldId id="304" r:id="rId27"/>
    <p:sldId id="308" r:id="rId28"/>
    <p:sldId id="309" r:id="rId29"/>
    <p:sldId id="292" r:id="rId30"/>
    <p:sldId id="305" r:id="rId31"/>
    <p:sldId id="283" r:id="rId32"/>
    <p:sldId id="302" r:id="rId33"/>
    <p:sldId id="265" r:id="rId34"/>
    <p:sldId id="266" r:id="rId35"/>
    <p:sldId id="279" r:id="rId36"/>
    <p:sldId id="280" r:id="rId37"/>
    <p:sldId id="300" r:id="rId38"/>
    <p:sldId id="291" r:id="rId39"/>
    <p:sldId id="290" r:id="rId40"/>
    <p:sldId id="317" r:id="rId41"/>
    <p:sldId id="301" r:id="rId42"/>
    <p:sldId id="272" r:id="rId43"/>
    <p:sldId id="295" r:id="rId44"/>
    <p:sldId id="273" r:id="rId45"/>
    <p:sldId id="27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8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2046D-26DC-4A3E-B4DE-967637F4214A}" v="9" dt="2025-05-07T17:58:10.453"/>
    <p1510:client id="{9B2F9C18-F716-2517-7072-7EBDEEFAAA51}" v="22" dt="2025-05-06T22:19:58.499"/>
    <p1510:client id="{B4CB22B5-EE23-1D5F-BB90-316F3CD50F82}" v="2" dt="2025-05-07T18:00:39.757"/>
    <p1510:client id="{F9457E7D-8ACD-F8AF-890D-270F12E05D4C}" v="103" dt="2025-05-07T17:43:12.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6827"/>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iowa-my.sharepoint.com/personal/rmullan_uiowa_edu/Documents/School%20Work/CAP/Leading%20Cause%20of%20Death%20Per%20State%2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iowa-my.sharepoint.com/personal/rmullan_uiowa_edu/Documents/School%20Work/CAP/Leading%20Cause%20of%20Death%20Per%20State%20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r>
              <a:rPr lang="en-US">
                <a:solidFill>
                  <a:schemeClr val="tx1"/>
                </a:solidFill>
              </a:rPr>
              <a:t>Top 10 States with Lowest Average Death Rate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Sheet3!$E$1</c:f>
              <c:strCache>
                <c:ptCount val="1"/>
                <c:pt idx="0">
                  <c:v>Average of Death_Rate_Per_100000</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0000" dist="23000" dir="5400000" rotWithShape="0">
                <a:srgbClr val="000000">
                  <a:alpha val="35000"/>
                </a:srgbClr>
              </a:outerShdw>
            </a:effectLst>
          </c:spPr>
          <c:invertIfNegative val="0"/>
          <c:cat>
            <c:strRef>
              <c:f>Sheet3!$D$2:$D$50</c:f>
              <c:strCache>
                <c:ptCount val="10"/>
                <c:pt idx="0">
                  <c:v>AK</c:v>
                </c:pt>
                <c:pt idx="1">
                  <c:v>UT</c:v>
                </c:pt>
                <c:pt idx="2">
                  <c:v>CA</c:v>
                </c:pt>
                <c:pt idx="3">
                  <c:v>CO</c:v>
                </c:pt>
                <c:pt idx="4">
                  <c:v>HI</c:v>
                </c:pt>
                <c:pt idx="5">
                  <c:v>VT</c:v>
                </c:pt>
                <c:pt idx="6">
                  <c:v>WA</c:v>
                </c:pt>
                <c:pt idx="7">
                  <c:v>ID</c:v>
                </c:pt>
                <c:pt idx="8">
                  <c:v>MA</c:v>
                </c:pt>
                <c:pt idx="9">
                  <c:v>IL</c:v>
                </c:pt>
              </c:strCache>
            </c:strRef>
          </c:cat>
          <c:val>
            <c:numRef>
              <c:f>Sheet3!$E$2:$E$50</c:f>
              <c:numCache>
                <c:formatCode>General</c:formatCode>
                <c:ptCount val="10"/>
                <c:pt idx="0">
                  <c:v>671.16666666666663</c:v>
                </c:pt>
                <c:pt idx="1">
                  <c:v>682.71111111111122</c:v>
                </c:pt>
                <c:pt idx="2">
                  <c:v>695.9666666666667</c:v>
                </c:pt>
                <c:pt idx="3">
                  <c:v>709.32222222222208</c:v>
                </c:pt>
                <c:pt idx="4">
                  <c:v>768.75555555555559</c:v>
                </c:pt>
                <c:pt idx="5">
                  <c:v>791.94444444444446</c:v>
                </c:pt>
                <c:pt idx="6">
                  <c:v>794.55555555555554</c:v>
                </c:pt>
                <c:pt idx="7">
                  <c:v>810.72222222222229</c:v>
                </c:pt>
                <c:pt idx="8">
                  <c:v>827.38888888888891</c:v>
                </c:pt>
                <c:pt idx="9">
                  <c:v>830.01111111111118</c:v>
                </c:pt>
              </c:numCache>
            </c:numRef>
          </c:val>
          <c:extLst>
            <c:ext xmlns:c16="http://schemas.microsoft.com/office/drawing/2014/chart" uri="{C3380CC4-5D6E-409C-BE32-E72D297353CC}">
              <c16:uniqueId val="{00000000-166D-4211-9E97-06EFEDD7E84D}"/>
            </c:ext>
          </c:extLst>
        </c:ser>
        <c:dLbls>
          <c:showLegendKey val="0"/>
          <c:showVal val="0"/>
          <c:showCatName val="0"/>
          <c:showSerName val="0"/>
          <c:showPercent val="0"/>
          <c:showBubbleSize val="0"/>
        </c:dLbls>
        <c:gapWidth val="100"/>
        <c:overlap val="-24"/>
        <c:axId val="1310383440"/>
        <c:axId val="1310379120"/>
      </c:barChart>
      <c:catAx>
        <c:axId val="1310383440"/>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States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10379120"/>
        <c:crosses val="autoZero"/>
        <c:auto val="1"/>
        <c:lblAlgn val="ctr"/>
        <c:lblOffset val="100"/>
        <c:noMultiLvlLbl val="0"/>
      </c:catAx>
      <c:valAx>
        <c:axId val="131037912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Death Rate Per 100,000</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10383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solidFill>
                  <a:schemeClr val="tx1"/>
                </a:solidFill>
              </a:rPr>
              <a:t>Top 10 States with Highest</a:t>
            </a:r>
            <a:r>
              <a:rPr lang="en-US" baseline="0">
                <a:solidFill>
                  <a:schemeClr val="tx1"/>
                </a:solidFill>
              </a:rPr>
              <a:t> Average Healthcare Spending Per Capita</a:t>
            </a:r>
            <a:endParaRPr lang="en-US">
              <a:solidFill>
                <a:schemeClr val="tx1"/>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Sheet5!$B$1</c:f>
              <c:strCache>
                <c:ptCount val="1"/>
                <c:pt idx="0">
                  <c:v>Average of Healthcare_Spending_Per_Capita</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40000" dist="23000" dir="5400000" rotWithShape="0">
                <a:srgbClr val="000000">
                  <a:alpha val="35000"/>
                </a:srgbClr>
              </a:outerShdw>
            </a:effectLst>
          </c:spPr>
          <c:invertIfNegative val="0"/>
          <c:cat>
            <c:strRef>
              <c:f>Sheet5!$A$2:$A$52</c:f>
              <c:strCache>
                <c:ptCount val="10"/>
                <c:pt idx="0">
                  <c:v>AK</c:v>
                </c:pt>
                <c:pt idx="1">
                  <c:v>NY</c:v>
                </c:pt>
                <c:pt idx="2">
                  <c:v>MA</c:v>
                </c:pt>
                <c:pt idx="3">
                  <c:v>VT</c:v>
                </c:pt>
                <c:pt idx="4">
                  <c:v>DE</c:v>
                </c:pt>
                <c:pt idx="5">
                  <c:v>WV</c:v>
                </c:pt>
                <c:pt idx="6">
                  <c:v>CT</c:v>
                </c:pt>
                <c:pt idx="7">
                  <c:v>SD</c:v>
                </c:pt>
                <c:pt idx="8">
                  <c:v>ME</c:v>
                </c:pt>
                <c:pt idx="9">
                  <c:v>NH</c:v>
                </c:pt>
              </c:strCache>
            </c:strRef>
          </c:cat>
          <c:val>
            <c:numRef>
              <c:f>Sheet5!$B$2:$B$52</c:f>
              <c:numCache>
                <c:formatCode>"$"#,##0_);[Red]\("$"#,##0\)</c:formatCode>
                <c:ptCount val="10"/>
                <c:pt idx="0">
                  <c:v>12724.111111111111</c:v>
                </c:pt>
                <c:pt idx="1">
                  <c:v>12374.444444444445</c:v>
                </c:pt>
                <c:pt idx="2">
                  <c:v>12305.444444444445</c:v>
                </c:pt>
                <c:pt idx="3">
                  <c:v>11916.444444444445</c:v>
                </c:pt>
                <c:pt idx="4">
                  <c:v>11881.888888888889</c:v>
                </c:pt>
                <c:pt idx="5">
                  <c:v>11520.888888888889</c:v>
                </c:pt>
                <c:pt idx="6">
                  <c:v>11492.444444444445</c:v>
                </c:pt>
                <c:pt idx="7">
                  <c:v>11175.444444444445</c:v>
                </c:pt>
                <c:pt idx="8">
                  <c:v>11005.777777777777</c:v>
                </c:pt>
                <c:pt idx="9">
                  <c:v>10962</c:v>
                </c:pt>
              </c:numCache>
            </c:numRef>
          </c:val>
          <c:extLst>
            <c:ext xmlns:c16="http://schemas.microsoft.com/office/drawing/2014/chart" uri="{C3380CC4-5D6E-409C-BE32-E72D297353CC}">
              <c16:uniqueId val="{00000000-E832-43B9-8E1F-165DB1E062D6}"/>
            </c:ext>
          </c:extLst>
        </c:ser>
        <c:dLbls>
          <c:showLegendKey val="0"/>
          <c:showVal val="0"/>
          <c:showCatName val="0"/>
          <c:showSerName val="0"/>
          <c:showPercent val="0"/>
          <c:showBubbleSize val="0"/>
        </c:dLbls>
        <c:gapWidth val="100"/>
        <c:overlap val="-24"/>
        <c:axId val="1307971519"/>
        <c:axId val="1307981599"/>
      </c:barChart>
      <c:catAx>
        <c:axId val="130797151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States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07981599"/>
        <c:crosses val="autoZero"/>
        <c:auto val="1"/>
        <c:lblAlgn val="ctr"/>
        <c:lblOffset val="100"/>
        <c:noMultiLvlLbl val="0"/>
      </c:catAx>
      <c:valAx>
        <c:axId val="1307981599"/>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r>
                  <a:rPr lang="en-US">
                    <a:solidFill>
                      <a:schemeClr val="tx1"/>
                    </a:solidFill>
                  </a:rPr>
                  <a:t>Healthcare</a:t>
                </a:r>
                <a:r>
                  <a:rPr lang="en-US" baseline="0">
                    <a:solidFill>
                      <a:schemeClr val="tx1"/>
                    </a:solidFill>
                  </a:rPr>
                  <a:t> Spending Per Capita</a:t>
                </a:r>
                <a:endParaRPr lang="en-US">
                  <a:solidFill>
                    <a:schemeClr val="tx1"/>
                  </a:solidFill>
                </a:endParaRP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title>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079715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1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083E5B-8B3B-4F43-BB81-4D337D26E8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20E4D4-AC6A-483E-8517-786631C785C3}">
      <dgm:prSet/>
      <dgm:spPr/>
      <dgm:t>
        <a:bodyPr/>
        <a:lstStyle/>
        <a:p>
          <a:pPr>
            <a:lnSpc>
              <a:spcPct val="100000"/>
            </a:lnSpc>
          </a:pPr>
          <a:r>
            <a:rPr lang="en-US"/>
            <a:t>Background</a:t>
          </a:r>
        </a:p>
      </dgm:t>
    </dgm:pt>
    <dgm:pt modelId="{80CAB1CD-1A7C-4639-96BA-D7442692917B}" type="parTrans" cxnId="{F7DD9DCA-B6A2-4776-8A03-4A53F1404DFF}">
      <dgm:prSet/>
      <dgm:spPr/>
      <dgm:t>
        <a:bodyPr/>
        <a:lstStyle/>
        <a:p>
          <a:endParaRPr lang="en-US"/>
        </a:p>
      </dgm:t>
    </dgm:pt>
    <dgm:pt modelId="{CA0395D6-6116-4F45-B6A7-CCEC9540DA10}" type="sibTrans" cxnId="{F7DD9DCA-B6A2-4776-8A03-4A53F1404DFF}">
      <dgm:prSet/>
      <dgm:spPr/>
      <dgm:t>
        <a:bodyPr/>
        <a:lstStyle/>
        <a:p>
          <a:endParaRPr lang="en-US"/>
        </a:p>
      </dgm:t>
    </dgm:pt>
    <dgm:pt modelId="{DA02B2B1-93A5-4FA8-9728-557AE22E5725}">
      <dgm:prSet/>
      <dgm:spPr/>
      <dgm:t>
        <a:bodyPr/>
        <a:lstStyle/>
        <a:p>
          <a:pPr>
            <a:lnSpc>
              <a:spcPct val="100000"/>
            </a:lnSpc>
          </a:pPr>
          <a:r>
            <a:rPr lang="en-US"/>
            <a:t>Industry Context</a:t>
          </a:r>
        </a:p>
      </dgm:t>
    </dgm:pt>
    <dgm:pt modelId="{258DF65E-0270-4187-BEB3-4B22EBC8254B}" type="parTrans" cxnId="{FA9F7FE9-4536-4FC7-8CE5-76047E8104B1}">
      <dgm:prSet/>
      <dgm:spPr/>
      <dgm:t>
        <a:bodyPr/>
        <a:lstStyle/>
        <a:p>
          <a:endParaRPr lang="en-US"/>
        </a:p>
      </dgm:t>
    </dgm:pt>
    <dgm:pt modelId="{108AFFAD-A6C3-4F39-B0C3-661FF73568DB}" type="sibTrans" cxnId="{FA9F7FE9-4536-4FC7-8CE5-76047E8104B1}">
      <dgm:prSet/>
      <dgm:spPr/>
      <dgm:t>
        <a:bodyPr/>
        <a:lstStyle/>
        <a:p>
          <a:endParaRPr lang="en-US"/>
        </a:p>
      </dgm:t>
    </dgm:pt>
    <dgm:pt modelId="{6061457D-FFBA-4D31-BE16-57E2AA71D116}">
      <dgm:prSet/>
      <dgm:spPr/>
      <dgm:t>
        <a:bodyPr/>
        <a:lstStyle/>
        <a:p>
          <a:pPr>
            <a:lnSpc>
              <a:spcPct val="100000"/>
            </a:lnSpc>
          </a:pPr>
          <a:r>
            <a:rPr lang="en-US"/>
            <a:t>Objective</a:t>
          </a:r>
        </a:p>
      </dgm:t>
    </dgm:pt>
    <dgm:pt modelId="{F9307BC7-001C-4CC0-BD1E-59F1100763E4}" type="parTrans" cxnId="{DED7D1A6-932E-4DD0-948B-23E4901F4FEC}">
      <dgm:prSet/>
      <dgm:spPr/>
      <dgm:t>
        <a:bodyPr/>
        <a:lstStyle/>
        <a:p>
          <a:endParaRPr lang="en-US"/>
        </a:p>
      </dgm:t>
    </dgm:pt>
    <dgm:pt modelId="{612159FE-B6BC-4E20-A9EF-3FAE3B537779}" type="sibTrans" cxnId="{DED7D1A6-932E-4DD0-948B-23E4901F4FEC}">
      <dgm:prSet/>
      <dgm:spPr/>
      <dgm:t>
        <a:bodyPr/>
        <a:lstStyle/>
        <a:p>
          <a:endParaRPr lang="en-US"/>
        </a:p>
      </dgm:t>
    </dgm:pt>
    <dgm:pt modelId="{8FCC335F-C7DF-4AD3-A8DA-837F89552986}">
      <dgm:prSet/>
      <dgm:spPr/>
      <dgm:t>
        <a:bodyPr/>
        <a:lstStyle/>
        <a:p>
          <a:pPr>
            <a:lnSpc>
              <a:spcPct val="100000"/>
            </a:lnSpc>
          </a:pPr>
          <a:r>
            <a:rPr lang="en-US"/>
            <a:t>Goals</a:t>
          </a:r>
        </a:p>
      </dgm:t>
    </dgm:pt>
    <dgm:pt modelId="{690E0A70-37F0-4370-AED1-E78E7D377620}" type="parTrans" cxnId="{0D2E219D-BBFF-4D4B-8DE1-342674F74C84}">
      <dgm:prSet/>
      <dgm:spPr/>
      <dgm:t>
        <a:bodyPr/>
        <a:lstStyle/>
        <a:p>
          <a:endParaRPr lang="en-US"/>
        </a:p>
      </dgm:t>
    </dgm:pt>
    <dgm:pt modelId="{2D748ED9-792C-48E4-A9B6-2862EA98588F}" type="sibTrans" cxnId="{0D2E219D-BBFF-4D4B-8DE1-342674F74C84}">
      <dgm:prSet/>
      <dgm:spPr/>
      <dgm:t>
        <a:bodyPr/>
        <a:lstStyle/>
        <a:p>
          <a:endParaRPr lang="en-US"/>
        </a:p>
      </dgm:t>
    </dgm:pt>
    <dgm:pt modelId="{03B12331-02CE-4930-BE97-48ABED5AFA41}">
      <dgm:prSet/>
      <dgm:spPr/>
      <dgm:t>
        <a:bodyPr/>
        <a:lstStyle/>
        <a:p>
          <a:pPr>
            <a:lnSpc>
              <a:spcPct val="100000"/>
            </a:lnSpc>
          </a:pPr>
          <a:r>
            <a:rPr lang="en-US"/>
            <a:t>Approach</a:t>
          </a:r>
        </a:p>
      </dgm:t>
    </dgm:pt>
    <dgm:pt modelId="{41402B7C-3D4E-405D-963A-74F6102C4F55}" type="parTrans" cxnId="{2D6555B1-6E4F-401A-A640-41D790209B1D}">
      <dgm:prSet/>
      <dgm:spPr/>
      <dgm:t>
        <a:bodyPr/>
        <a:lstStyle/>
        <a:p>
          <a:endParaRPr lang="en-US"/>
        </a:p>
      </dgm:t>
    </dgm:pt>
    <dgm:pt modelId="{8718CA3A-1F57-4880-8E7B-00DF46608231}" type="sibTrans" cxnId="{2D6555B1-6E4F-401A-A640-41D790209B1D}">
      <dgm:prSet/>
      <dgm:spPr/>
      <dgm:t>
        <a:bodyPr/>
        <a:lstStyle/>
        <a:p>
          <a:endParaRPr lang="en-US"/>
        </a:p>
      </dgm:t>
    </dgm:pt>
    <dgm:pt modelId="{88FBF405-DB2A-44AA-A252-FA1726619501}">
      <dgm:prSet/>
      <dgm:spPr/>
      <dgm:t>
        <a:bodyPr/>
        <a:lstStyle/>
        <a:p>
          <a:pPr>
            <a:lnSpc>
              <a:spcPct val="100000"/>
            </a:lnSpc>
          </a:pPr>
          <a:r>
            <a:rPr lang="en-US"/>
            <a:t>Data Collection</a:t>
          </a:r>
        </a:p>
      </dgm:t>
    </dgm:pt>
    <dgm:pt modelId="{10ED7283-C36A-4715-859F-34820C576788}" type="parTrans" cxnId="{411A8D84-1440-40FB-BA21-400253416BCE}">
      <dgm:prSet/>
      <dgm:spPr/>
      <dgm:t>
        <a:bodyPr/>
        <a:lstStyle/>
        <a:p>
          <a:endParaRPr lang="en-US"/>
        </a:p>
      </dgm:t>
    </dgm:pt>
    <dgm:pt modelId="{46986D07-8B55-4C38-BC79-67B07CD3E44C}" type="sibTrans" cxnId="{411A8D84-1440-40FB-BA21-400253416BCE}">
      <dgm:prSet/>
      <dgm:spPr/>
      <dgm:t>
        <a:bodyPr/>
        <a:lstStyle/>
        <a:p>
          <a:endParaRPr lang="en-US"/>
        </a:p>
      </dgm:t>
    </dgm:pt>
    <dgm:pt modelId="{ECCB4D62-DC2F-4531-A41A-B52E67E06A30}">
      <dgm:prSet/>
      <dgm:spPr/>
      <dgm:t>
        <a:bodyPr/>
        <a:lstStyle/>
        <a:p>
          <a:pPr>
            <a:lnSpc>
              <a:spcPct val="100000"/>
            </a:lnSpc>
          </a:pPr>
          <a:r>
            <a:rPr lang="en-US"/>
            <a:t>Master Dataset</a:t>
          </a:r>
        </a:p>
      </dgm:t>
    </dgm:pt>
    <dgm:pt modelId="{E9E91CFB-5503-4C65-95C1-D99719EAFB45}" type="parTrans" cxnId="{71331938-1740-404A-AB40-ADE45E61DFC2}">
      <dgm:prSet/>
      <dgm:spPr/>
      <dgm:t>
        <a:bodyPr/>
        <a:lstStyle/>
        <a:p>
          <a:endParaRPr lang="en-US"/>
        </a:p>
      </dgm:t>
    </dgm:pt>
    <dgm:pt modelId="{97B4E7F1-6654-48B1-9C35-8E54DF8E7B2F}" type="sibTrans" cxnId="{71331938-1740-404A-AB40-ADE45E61DFC2}">
      <dgm:prSet/>
      <dgm:spPr/>
      <dgm:t>
        <a:bodyPr/>
        <a:lstStyle/>
        <a:p>
          <a:endParaRPr lang="en-US"/>
        </a:p>
      </dgm:t>
    </dgm:pt>
    <dgm:pt modelId="{3FE04454-8203-4A63-B06F-AC3C184F79DB}">
      <dgm:prSet/>
      <dgm:spPr/>
      <dgm:t>
        <a:bodyPr/>
        <a:lstStyle/>
        <a:p>
          <a:pPr>
            <a:lnSpc>
              <a:spcPct val="100000"/>
            </a:lnSpc>
          </a:pPr>
          <a:r>
            <a:rPr lang="en-US"/>
            <a:t>Analytical Approach</a:t>
          </a:r>
        </a:p>
      </dgm:t>
    </dgm:pt>
    <dgm:pt modelId="{7F97365F-F5B3-4070-AD21-8125AD0D0D5C}" type="parTrans" cxnId="{1D1AD99A-5CED-4F3E-8D26-C1272976F47A}">
      <dgm:prSet/>
      <dgm:spPr/>
      <dgm:t>
        <a:bodyPr/>
        <a:lstStyle/>
        <a:p>
          <a:endParaRPr lang="en-US"/>
        </a:p>
      </dgm:t>
    </dgm:pt>
    <dgm:pt modelId="{E4E525C2-5989-4FA3-82C8-F572DE1E9F44}" type="sibTrans" cxnId="{1D1AD99A-5CED-4F3E-8D26-C1272976F47A}">
      <dgm:prSet/>
      <dgm:spPr/>
      <dgm:t>
        <a:bodyPr/>
        <a:lstStyle/>
        <a:p>
          <a:endParaRPr lang="en-US"/>
        </a:p>
      </dgm:t>
    </dgm:pt>
    <dgm:pt modelId="{01A7C9CB-AA7B-4EED-9898-BDFD81A06C96}">
      <dgm:prSet/>
      <dgm:spPr/>
      <dgm:t>
        <a:bodyPr/>
        <a:lstStyle/>
        <a:p>
          <a:pPr>
            <a:lnSpc>
              <a:spcPct val="100000"/>
            </a:lnSpc>
          </a:pPr>
          <a:r>
            <a:rPr lang="en-US"/>
            <a:t>Exploratory Data Analysis</a:t>
          </a:r>
        </a:p>
      </dgm:t>
    </dgm:pt>
    <dgm:pt modelId="{EAFDF8DA-7FE1-4F25-90EA-E1D3DF7E0D89}" type="parTrans" cxnId="{EC50A5DE-49D6-4138-BF6C-358BF6B799E7}">
      <dgm:prSet/>
      <dgm:spPr/>
      <dgm:t>
        <a:bodyPr/>
        <a:lstStyle/>
        <a:p>
          <a:endParaRPr lang="en-US"/>
        </a:p>
      </dgm:t>
    </dgm:pt>
    <dgm:pt modelId="{0653ECCE-3EEE-46B9-9769-6994C202C9CF}" type="sibTrans" cxnId="{EC50A5DE-49D6-4138-BF6C-358BF6B799E7}">
      <dgm:prSet/>
      <dgm:spPr/>
      <dgm:t>
        <a:bodyPr/>
        <a:lstStyle/>
        <a:p>
          <a:endParaRPr lang="en-US"/>
        </a:p>
      </dgm:t>
    </dgm:pt>
    <dgm:pt modelId="{9C78BD1D-E704-4646-8572-B6614198A362}">
      <dgm:prSet/>
      <dgm:spPr/>
      <dgm:t>
        <a:bodyPr/>
        <a:lstStyle/>
        <a:p>
          <a:pPr>
            <a:lnSpc>
              <a:spcPct val="100000"/>
            </a:lnSpc>
          </a:pPr>
          <a:r>
            <a:rPr lang="en-US"/>
            <a:t>Graphs</a:t>
          </a:r>
        </a:p>
      </dgm:t>
    </dgm:pt>
    <dgm:pt modelId="{936F52C4-07A6-40AD-8115-B9CD48C5443E}" type="parTrans" cxnId="{EC5DC232-8756-4513-8672-4DCC4DADDA19}">
      <dgm:prSet/>
      <dgm:spPr/>
      <dgm:t>
        <a:bodyPr/>
        <a:lstStyle/>
        <a:p>
          <a:endParaRPr lang="en-US"/>
        </a:p>
      </dgm:t>
    </dgm:pt>
    <dgm:pt modelId="{D2B9ADBA-7F02-4270-A2B1-6FAED1D0F5FA}" type="sibTrans" cxnId="{EC5DC232-8756-4513-8672-4DCC4DADDA19}">
      <dgm:prSet/>
      <dgm:spPr/>
      <dgm:t>
        <a:bodyPr/>
        <a:lstStyle/>
        <a:p>
          <a:endParaRPr lang="en-US"/>
        </a:p>
      </dgm:t>
    </dgm:pt>
    <dgm:pt modelId="{87EEB0B2-1174-4144-B069-EABB3EABF538}">
      <dgm:prSet/>
      <dgm:spPr/>
      <dgm:t>
        <a:bodyPr/>
        <a:lstStyle/>
        <a:p>
          <a:pPr>
            <a:lnSpc>
              <a:spcPct val="100000"/>
            </a:lnSpc>
          </a:pPr>
          <a:r>
            <a:rPr lang="en-US"/>
            <a:t>Initial Findings</a:t>
          </a:r>
        </a:p>
      </dgm:t>
    </dgm:pt>
    <dgm:pt modelId="{86FBF074-F2B8-45FD-B48E-227A43A6F34E}" type="parTrans" cxnId="{24CD8897-4338-4C3E-BE23-72F7CA6B8565}">
      <dgm:prSet/>
      <dgm:spPr/>
      <dgm:t>
        <a:bodyPr/>
        <a:lstStyle/>
        <a:p>
          <a:endParaRPr lang="en-US"/>
        </a:p>
      </dgm:t>
    </dgm:pt>
    <dgm:pt modelId="{C09525DC-FA39-4098-B190-8DE02C3DB348}" type="sibTrans" cxnId="{24CD8897-4338-4C3E-BE23-72F7CA6B8565}">
      <dgm:prSet/>
      <dgm:spPr/>
      <dgm:t>
        <a:bodyPr/>
        <a:lstStyle/>
        <a:p>
          <a:endParaRPr lang="en-US"/>
        </a:p>
      </dgm:t>
    </dgm:pt>
    <dgm:pt modelId="{36F179F2-177B-4F0C-BD62-2C81FF70790F}">
      <dgm:prSet/>
      <dgm:spPr/>
      <dgm:t>
        <a:bodyPr/>
        <a:lstStyle/>
        <a:p>
          <a:pPr>
            <a:lnSpc>
              <a:spcPct val="100000"/>
            </a:lnSpc>
          </a:pPr>
          <a:r>
            <a:rPr lang="en-US"/>
            <a:t>Results</a:t>
          </a:r>
        </a:p>
      </dgm:t>
    </dgm:pt>
    <dgm:pt modelId="{1AF469B2-E8C9-44E4-8A82-F9813F0DD5E1}" type="parTrans" cxnId="{4AF9A3B4-6CD8-4381-A002-C0B374F0CC5F}">
      <dgm:prSet/>
      <dgm:spPr/>
      <dgm:t>
        <a:bodyPr/>
        <a:lstStyle/>
        <a:p>
          <a:endParaRPr lang="en-US"/>
        </a:p>
      </dgm:t>
    </dgm:pt>
    <dgm:pt modelId="{68F5F9CD-921C-49FE-ACB1-8FCA7B1307E3}" type="sibTrans" cxnId="{4AF9A3B4-6CD8-4381-A002-C0B374F0CC5F}">
      <dgm:prSet/>
      <dgm:spPr/>
      <dgm:t>
        <a:bodyPr/>
        <a:lstStyle/>
        <a:p>
          <a:endParaRPr lang="en-US"/>
        </a:p>
      </dgm:t>
    </dgm:pt>
    <dgm:pt modelId="{5C0C462B-82E7-4784-B1FC-216BDBA45686}">
      <dgm:prSet/>
      <dgm:spPr/>
      <dgm:t>
        <a:bodyPr/>
        <a:lstStyle/>
        <a:p>
          <a:pPr>
            <a:lnSpc>
              <a:spcPct val="100000"/>
            </a:lnSpc>
          </a:pPr>
          <a:r>
            <a:rPr lang="en-US"/>
            <a:t>What we Found</a:t>
          </a:r>
        </a:p>
      </dgm:t>
    </dgm:pt>
    <dgm:pt modelId="{23883E1B-DB67-4C05-8163-832A688DB34E}" type="parTrans" cxnId="{61275F1B-0A85-42BB-AE04-E021E6236852}">
      <dgm:prSet/>
      <dgm:spPr/>
      <dgm:t>
        <a:bodyPr/>
        <a:lstStyle/>
        <a:p>
          <a:endParaRPr lang="en-US"/>
        </a:p>
      </dgm:t>
    </dgm:pt>
    <dgm:pt modelId="{208FE926-4681-40F0-B23D-C66E28488C46}" type="sibTrans" cxnId="{61275F1B-0A85-42BB-AE04-E021E6236852}">
      <dgm:prSet/>
      <dgm:spPr/>
      <dgm:t>
        <a:bodyPr/>
        <a:lstStyle/>
        <a:p>
          <a:endParaRPr lang="en-US"/>
        </a:p>
      </dgm:t>
    </dgm:pt>
    <dgm:pt modelId="{B917521F-5AEF-4320-8944-14706FDF8B0F}">
      <dgm:prSet/>
      <dgm:spPr/>
      <dgm:t>
        <a:bodyPr/>
        <a:lstStyle/>
        <a:p>
          <a:pPr>
            <a:lnSpc>
              <a:spcPct val="100000"/>
            </a:lnSpc>
          </a:pPr>
          <a:r>
            <a:rPr lang="en-US"/>
            <a:t>Recommendations</a:t>
          </a:r>
        </a:p>
      </dgm:t>
    </dgm:pt>
    <dgm:pt modelId="{F8955B98-DD65-4D2A-9103-F323182A4033}" type="parTrans" cxnId="{FC985874-095A-4080-ABFB-E3EABCC2C117}">
      <dgm:prSet/>
      <dgm:spPr/>
      <dgm:t>
        <a:bodyPr/>
        <a:lstStyle/>
        <a:p>
          <a:endParaRPr lang="en-US"/>
        </a:p>
      </dgm:t>
    </dgm:pt>
    <dgm:pt modelId="{651C7839-B85D-48DB-96AF-3F96B5ECBFC3}" type="sibTrans" cxnId="{FC985874-095A-4080-ABFB-E3EABCC2C117}">
      <dgm:prSet/>
      <dgm:spPr/>
      <dgm:t>
        <a:bodyPr/>
        <a:lstStyle/>
        <a:p>
          <a:endParaRPr lang="en-US"/>
        </a:p>
      </dgm:t>
    </dgm:pt>
    <dgm:pt modelId="{2A2EEF7E-C484-41AC-8802-5D7ED7660E47}">
      <dgm:prSet/>
      <dgm:spPr/>
      <dgm:t>
        <a:bodyPr/>
        <a:lstStyle/>
        <a:p>
          <a:pPr>
            <a:lnSpc>
              <a:spcPct val="100000"/>
            </a:lnSpc>
          </a:pPr>
          <a:r>
            <a:rPr lang="en-US"/>
            <a:t>Implementations</a:t>
          </a:r>
        </a:p>
      </dgm:t>
    </dgm:pt>
    <dgm:pt modelId="{8A8B4CFF-B5EB-4C83-80BE-66AB852F12DA}" type="parTrans" cxnId="{98BD237B-52CF-4823-A573-99C14579084F}">
      <dgm:prSet/>
      <dgm:spPr/>
      <dgm:t>
        <a:bodyPr/>
        <a:lstStyle/>
        <a:p>
          <a:endParaRPr lang="en-US"/>
        </a:p>
      </dgm:t>
    </dgm:pt>
    <dgm:pt modelId="{D3CDB645-3866-4E15-8235-FB6D96B6EA09}" type="sibTrans" cxnId="{98BD237B-52CF-4823-A573-99C14579084F}">
      <dgm:prSet/>
      <dgm:spPr/>
      <dgm:t>
        <a:bodyPr/>
        <a:lstStyle/>
        <a:p>
          <a:endParaRPr lang="en-US"/>
        </a:p>
      </dgm:t>
    </dgm:pt>
    <dgm:pt modelId="{228A1DFC-0405-4FD7-9888-C0352477D9FF}">
      <dgm:prSet/>
      <dgm:spPr/>
      <dgm:t>
        <a:bodyPr/>
        <a:lstStyle/>
        <a:p>
          <a:pPr>
            <a:lnSpc>
              <a:spcPct val="100000"/>
            </a:lnSpc>
          </a:pPr>
          <a:r>
            <a:rPr lang="en-US"/>
            <a:t>Next Steps</a:t>
          </a:r>
        </a:p>
      </dgm:t>
    </dgm:pt>
    <dgm:pt modelId="{487902DF-C57E-49F6-9599-67E8090B31BC}" type="parTrans" cxnId="{BEC11684-5E46-43A1-B30E-7B7E6253B184}">
      <dgm:prSet/>
      <dgm:spPr/>
      <dgm:t>
        <a:bodyPr/>
        <a:lstStyle/>
        <a:p>
          <a:endParaRPr lang="en-US"/>
        </a:p>
      </dgm:t>
    </dgm:pt>
    <dgm:pt modelId="{06E0FABA-5E05-4B0A-92D6-D94826E62A47}" type="sibTrans" cxnId="{BEC11684-5E46-43A1-B30E-7B7E6253B184}">
      <dgm:prSet/>
      <dgm:spPr/>
      <dgm:t>
        <a:bodyPr/>
        <a:lstStyle/>
        <a:p>
          <a:endParaRPr lang="en-US"/>
        </a:p>
      </dgm:t>
    </dgm:pt>
    <dgm:pt modelId="{44F78CD5-5573-4931-BC4B-BBEFFB544704}">
      <dgm:prSet/>
      <dgm:spPr/>
      <dgm:t>
        <a:bodyPr/>
        <a:lstStyle/>
        <a:p>
          <a:pPr>
            <a:lnSpc>
              <a:spcPct val="100000"/>
            </a:lnSpc>
          </a:pPr>
          <a:r>
            <a:rPr lang="en-US"/>
            <a:t>Data Limitations</a:t>
          </a:r>
        </a:p>
      </dgm:t>
    </dgm:pt>
    <dgm:pt modelId="{AF12B1FE-8914-43A0-9B83-AACE2E906B55}" type="parTrans" cxnId="{77C619C8-5733-47B5-BF2C-83564261BAA4}">
      <dgm:prSet/>
      <dgm:spPr/>
      <dgm:t>
        <a:bodyPr/>
        <a:lstStyle/>
        <a:p>
          <a:endParaRPr lang="en-US"/>
        </a:p>
      </dgm:t>
    </dgm:pt>
    <dgm:pt modelId="{228A76B6-D6E8-4965-8051-AF61A28BF265}" type="sibTrans" cxnId="{77C619C8-5733-47B5-BF2C-83564261BAA4}">
      <dgm:prSet/>
      <dgm:spPr/>
      <dgm:t>
        <a:bodyPr/>
        <a:lstStyle/>
        <a:p>
          <a:endParaRPr lang="en-US"/>
        </a:p>
      </dgm:t>
    </dgm:pt>
    <dgm:pt modelId="{110BC663-CC04-4B8E-B06A-FDF33B7F5DD1}">
      <dgm:prSet/>
      <dgm:spPr/>
      <dgm:t>
        <a:bodyPr/>
        <a:lstStyle/>
        <a:p>
          <a:pPr>
            <a:lnSpc>
              <a:spcPct val="100000"/>
            </a:lnSpc>
          </a:pPr>
          <a:r>
            <a:rPr lang="en-US"/>
            <a:t>What We Would do Different</a:t>
          </a:r>
        </a:p>
      </dgm:t>
    </dgm:pt>
    <dgm:pt modelId="{070B3111-295F-476B-B5AB-183F8F85F7AB}" type="parTrans" cxnId="{823FF633-6B10-4BB7-8950-0A5BF78980DD}">
      <dgm:prSet/>
      <dgm:spPr/>
      <dgm:t>
        <a:bodyPr/>
        <a:lstStyle/>
        <a:p>
          <a:endParaRPr lang="en-US"/>
        </a:p>
      </dgm:t>
    </dgm:pt>
    <dgm:pt modelId="{CA317CB6-27F0-46EC-8E30-7A1754032AFA}" type="sibTrans" cxnId="{823FF633-6B10-4BB7-8950-0A5BF78980DD}">
      <dgm:prSet/>
      <dgm:spPr/>
      <dgm:t>
        <a:bodyPr/>
        <a:lstStyle/>
        <a:p>
          <a:endParaRPr lang="en-US"/>
        </a:p>
      </dgm:t>
    </dgm:pt>
    <dgm:pt modelId="{4DBCD915-9144-454A-8F57-8D35AC95D07B}" type="pres">
      <dgm:prSet presAssocID="{3A083E5B-8B3B-4F43-BB81-4D337D26E868}" presName="root" presStyleCnt="0">
        <dgm:presLayoutVars>
          <dgm:dir/>
          <dgm:resizeHandles val="exact"/>
        </dgm:presLayoutVars>
      </dgm:prSet>
      <dgm:spPr/>
    </dgm:pt>
    <dgm:pt modelId="{D65769A8-51FC-4864-A749-500C73017A98}" type="pres">
      <dgm:prSet presAssocID="{5420E4D4-AC6A-483E-8517-786631C785C3}" presName="compNode" presStyleCnt="0"/>
      <dgm:spPr/>
    </dgm:pt>
    <dgm:pt modelId="{0421D2A6-DD24-4CA9-AE4F-19F95631659E}" type="pres">
      <dgm:prSet presAssocID="{5420E4D4-AC6A-483E-8517-786631C785C3}" presName="bgRect" presStyleLbl="bgShp" presStyleIdx="0" presStyleCnt="6"/>
      <dgm:spPr/>
    </dgm:pt>
    <dgm:pt modelId="{782A04CC-2350-47C5-B5C1-B7E5ED13ED86}" type="pres">
      <dgm:prSet presAssocID="{5420E4D4-AC6A-483E-8517-786631C785C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67AC2866-3B87-459D-9347-CFD59BE0559A}" type="pres">
      <dgm:prSet presAssocID="{5420E4D4-AC6A-483E-8517-786631C785C3}" presName="spaceRect" presStyleCnt="0"/>
      <dgm:spPr/>
    </dgm:pt>
    <dgm:pt modelId="{3D23DAEA-5E39-4F27-920C-62AC981C7BDD}" type="pres">
      <dgm:prSet presAssocID="{5420E4D4-AC6A-483E-8517-786631C785C3}" presName="parTx" presStyleLbl="revTx" presStyleIdx="0" presStyleCnt="12">
        <dgm:presLayoutVars>
          <dgm:chMax val="0"/>
          <dgm:chPref val="0"/>
        </dgm:presLayoutVars>
      </dgm:prSet>
      <dgm:spPr/>
    </dgm:pt>
    <dgm:pt modelId="{94F2EBD7-AB3E-414C-8BF2-A80E02C4D29E}" type="pres">
      <dgm:prSet presAssocID="{5420E4D4-AC6A-483E-8517-786631C785C3}" presName="desTx" presStyleLbl="revTx" presStyleIdx="1" presStyleCnt="12">
        <dgm:presLayoutVars/>
      </dgm:prSet>
      <dgm:spPr/>
    </dgm:pt>
    <dgm:pt modelId="{F4521EB7-D287-499E-BA7A-45172F59B545}" type="pres">
      <dgm:prSet presAssocID="{CA0395D6-6116-4F45-B6A7-CCEC9540DA10}" presName="sibTrans" presStyleCnt="0"/>
      <dgm:spPr/>
    </dgm:pt>
    <dgm:pt modelId="{90103ABB-774C-4F79-8B9E-B38E211C8153}" type="pres">
      <dgm:prSet presAssocID="{03B12331-02CE-4930-BE97-48ABED5AFA41}" presName="compNode" presStyleCnt="0"/>
      <dgm:spPr/>
    </dgm:pt>
    <dgm:pt modelId="{7694F9F2-EF8E-4591-9FBB-E1B59FD6E0E5}" type="pres">
      <dgm:prSet presAssocID="{03B12331-02CE-4930-BE97-48ABED5AFA41}" presName="bgRect" presStyleLbl="bgShp" presStyleIdx="1" presStyleCnt="6"/>
      <dgm:spPr/>
    </dgm:pt>
    <dgm:pt modelId="{C7614AF3-08AE-406F-A2B1-4A38CA2486AB}" type="pres">
      <dgm:prSet presAssocID="{03B12331-02CE-4930-BE97-48ABED5AFA4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850EB3C-5F07-4200-B4C7-7A4432A4686A}" type="pres">
      <dgm:prSet presAssocID="{03B12331-02CE-4930-BE97-48ABED5AFA41}" presName="spaceRect" presStyleCnt="0"/>
      <dgm:spPr/>
    </dgm:pt>
    <dgm:pt modelId="{3E64285E-0224-41C3-9D89-59B9695255BC}" type="pres">
      <dgm:prSet presAssocID="{03B12331-02CE-4930-BE97-48ABED5AFA41}" presName="parTx" presStyleLbl="revTx" presStyleIdx="2" presStyleCnt="12">
        <dgm:presLayoutVars>
          <dgm:chMax val="0"/>
          <dgm:chPref val="0"/>
        </dgm:presLayoutVars>
      </dgm:prSet>
      <dgm:spPr/>
    </dgm:pt>
    <dgm:pt modelId="{5A1B5A5F-0FE0-4356-8A27-EC0C554D96DD}" type="pres">
      <dgm:prSet presAssocID="{03B12331-02CE-4930-BE97-48ABED5AFA41}" presName="desTx" presStyleLbl="revTx" presStyleIdx="3" presStyleCnt="12">
        <dgm:presLayoutVars/>
      </dgm:prSet>
      <dgm:spPr/>
    </dgm:pt>
    <dgm:pt modelId="{434211E6-6298-43FD-B8CB-9F30D6BE5DC2}" type="pres">
      <dgm:prSet presAssocID="{8718CA3A-1F57-4880-8E7B-00DF46608231}" presName="sibTrans" presStyleCnt="0"/>
      <dgm:spPr/>
    </dgm:pt>
    <dgm:pt modelId="{31BF25C5-2235-4374-A12A-0AC2E01E196F}" type="pres">
      <dgm:prSet presAssocID="{01A7C9CB-AA7B-4EED-9898-BDFD81A06C96}" presName="compNode" presStyleCnt="0"/>
      <dgm:spPr/>
    </dgm:pt>
    <dgm:pt modelId="{09E2E566-D785-4EA4-B27D-9598338B5365}" type="pres">
      <dgm:prSet presAssocID="{01A7C9CB-AA7B-4EED-9898-BDFD81A06C96}" presName="bgRect" presStyleLbl="bgShp" presStyleIdx="2" presStyleCnt="6"/>
      <dgm:spPr/>
    </dgm:pt>
    <dgm:pt modelId="{4860DA8E-FE0F-4E26-926F-881A4BC92724}" type="pres">
      <dgm:prSet presAssocID="{01A7C9CB-AA7B-4EED-9898-BDFD81A06C9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5D5FA46F-79EE-45A5-8368-21FC4551FDFB}" type="pres">
      <dgm:prSet presAssocID="{01A7C9CB-AA7B-4EED-9898-BDFD81A06C96}" presName="spaceRect" presStyleCnt="0"/>
      <dgm:spPr/>
    </dgm:pt>
    <dgm:pt modelId="{9EB14907-6CE0-466E-8114-3A62E43F7D6A}" type="pres">
      <dgm:prSet presAssocID="{01A7C9CB-AA7B-4EED-9898-BDFD81A06C96}" presName="parTx" presStyleLbl="revTx" presStyleIdx="4" presStyleCnt="12">
        <dgm:presLayoutVars>
          <dgm:chMax val="0"/>
          <dgm:chPref val="0"/>
        </dgm:presLayoutVars>
      </dgm:prSet>
      <dgm:spPr/>
    </dgm:pt>
    <dgm:pt modelId="{49682E18-F508-46B0-84AA-F126894418FD}" type="pres">
      <dgm:prSet presAssocID="{01A7C9CB-AA7B-4EED-9898-BDFD81A06C96}" presName="desTx" presStyleLbl="revTx" presStyleIdx="5" presStyleCnt="12">
        <dgm:presLayoutVars/>
      </dgm:prSet>
      <dgm:spPr/>
    </dgm:pt>
    <dgm:pt modelId="{F9B4A66A-9738-485A-B02D-A4192EAFD109}" type="pres">
      <dgm:prSet presAssocID="{0653ECCE-3EEE-46B9-9769-6994C202C9CF}" presName="sibTrans" presStyleCnt="0"/>
      <dgm:spPr/>
    </dgm:pt>
    <dgm:pt modelId="{6579C4C1-E5C3-433D-A40F-CBCC8C6DA250}" type="pres">
      <dgm:prSet presAssocID="{36F179F2-177B-4F0C-BD62-2C81FF70790F}" presName="compNode" presStyleCnt="0"/>
      <dgm:spPr/>
    </dgm:pt>
    <dgm:pt modelId="{58773AA9-19CF-4C10-B118-AF9925F1414B}" type="pres">
      <dgm:prSet presAssocID="{36F179F2-177B-4F0C-BD62-2C81FF70790F}" presName="bgRect" presStyleLbl="bgShp" presStyleIdx="3" presStyleCnt="6"/>
      <dgm:spPr/>
    </dgm:pt>
    <dgm:pt modelId="{62056915-ABA3-4492-8A9B-1D0B9D80CD4C}" type="pres">
      <dgm:prSet presAssocID="{36F179F2-177B-4F0C-BD62-2C81FF70790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11E1ACBD-DBD3-41FD-9030-87CE7EEEA697}" type="pres">
      <dgm:prSet presAssocID="{36F179F2-177B-4F0C-BD62-2C81FF70790F}" presName="spaceRect" presStyleCnt="0"/>
      <dgm:spPr/>
    </dgm:pt>
    <dgm:pt modelId="{998A578D-F6EE-43ED-B97E-22D3EE1C531B}" type="pres">
      <dgm:prSet presAssocID="{36F179F2-177B-4F0C-BD62-2C81FF70790F}" presName="parTx" presStyleLbl="revTx" presStyleIdx="6" presStyleCnt="12">
        <dgm:presLayoutVars>
          <dgm:chMax val="0"/>
          <dgm:chPref val="0"/>
        </dgm:presLayoutVars>
      </dgm:prSet>
      <dgm:spPr/>
    </dgm:pt>
    <dgm:pt modelId="{C7282C66-D1FF-4933-9550-DC234D9E8F20}" type="pres">
      <dgm:prSet presAssocID="{36F179F2-177B-4F0C-BD62-2C81FF70790F}" presName="desTx" presStyleLbl="revTx" presStyleIdx="7" presStyleCnt="12">
        <dgm:presLayoutVars/>
      </dgm:prSet>
      <dgm:spPr/>
    </dgm:pt>
    <dgm:pt modelId="{2D2BB5A5-C950-43E0-BEA5-681B999A5372}" type="pres">
      <dgm:prSet presAssocID="{68F5F9CD-921C-49FE-ACB1-8FCA7B1307E3}" presName="sibTrans" presStyleCnt="0"/>
      <dgm:spPr/>
    </dgm:pt>
    <dgm:pt modelId="{283C70DF-E0D7-4E27-B9DC-C09A342C6818}" type="pres">
      <dgm:prSet presAssocID="{B917521F-5AEF-4320-8944-14706FDF8B0F}" presName="compNode" presStyleCnt="0"/>
      <dgm:spPr/>
    </dgm:pt>
    <dgm:pt modelId="{3BEF5AFF-8256-4000-8DCD-65308ACE745E}" type="pres">
      <dgm:prSet presAssocID="{B917521F-5AEF-4320-8944-14706FDF8B0F}" presName="bgRect" presStyleLbl="bgShp" presStyleIdx="4" presStyleCnt="6"/>
      <dgm:spPr/>
    </dgm:pt>
    <dgm:pt modelId="{9E08CD44-25F3-44A2-9DE8-DAE024D4DDA0}" type="pres">
      <dgm:prSet presAssocID="{B917521F-5AEF-4320-8944-14706FDF8B0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36E53203-6C3E-45BA-83C0-CE4649AA6237}" type="pres">
      <dgm:prSet presAssocID="{B917521F-5AEF-4320-8944-14706FDF8B0F}" presName="spaceRect" presStyleCnt="0"/>
      <dgm:spPr/>
    </dgm:pt>
    <dgm:pt modelId="{3B83C8AD-D518-4883-817D-937DF6082000}" type="pres">
      <dgm:prSet presAssocID="{B917521F-5AEF-4320-8944-14706FDF8B0F}" presName="parTx" presStyleLbl="revTx" presStyleIdx="8" presStyleCnt="12">
        <dgm:presLayoutVars>
          <dgm:chMax val="0"/>
          <dgm:chPref val="0"/>
        </dgm:presLayoutVars>
      </dgm:prSet>
      <dgm:spPr/>
    </dgm:pt>
    <dgm:pt modelId="{B9C1290E-3D33-4EC2-AFB5-54CDAACC4F46}" type="pres">
      <dgm:prSet presAssocID="{B917521F-5AEF-4320-8944-14706FDF8B0F}" presName="desTx" presStyleLbl="revTx" presStyleIdx="9" presStyleCnt="12">
        <dgm:presLayoutVars/>
      </dgm:prSet>
      <dgm:spPr/>
    </dgm:pt>
    <dgm:pt modelId="{8D623B50-4E59-4D34-A258-2D6686651F65}" type="pres">
      <dgm:prSet presAssocID="{651C7839-B85D-48DB-96AF-3F96B5ECBFC3}" presName="sibTrans" presStyleCnt="0"/>
      <dgm:spPr/>
    </dgm:pt>
    <dgm:pt modelId="{E50FC8E2-636D-4DD8-986B-FE06DAD9CFC1}" type="pres">
      <dgm:prSet presAssocID="{228A1DFC-0405-4FD7-9888-C0352477D9FF}" presName="compNode" presStyleCnt="0"/>
      <dgm:spPr/>
    </dgm:pt>
    <dgm:pt modelId="{532EF00E-C180-45DB-8C87-DF28DC3982A4}" type="pres">
      <dgm:prSet presAssocID="{228A1DFC-0405-4FD7-9888-C0352477D9FF}" presName="bgRect" presStyleLbl="bgShp" presStyleIdx="5" presStyleCnt="6"/>
      <dgm:spPr/>
    </dgm:pt>
    <dgm:pt modelId="{D69531F9-5A5B-41FC-83E6-9498F80A816F}" type="pres">
      <dgm:prSet presAssocID="{228A1DFC-0405-4FD7-9888-C0352477D9F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 List"/>
        </a:ext>
      </dgm:extLst>
    </dgm:pt>
    <dgm:pt modelId="{4EFB8FB9-215C-4023-853D-4A65C63F9703}" type="pres">
      <dgm:prSet presAssocID="{228A1DFC-0405-4FD7-9888-C0352477D9FF}" presName="spaceRect" presStyleCnt="0"/>
      <dgm:spPr/>
    </dgm:pt>
    <dgm:pt modelId="{AC6CC2DA-2FCF-4B60-AF62-D4C9D86BBD73}" type="pres">
      <dgm:prSet presAssocID="{228A1DFC-0405-4FD7-9888-C0352477D9FF}" presName="parTx" presStyleLbl="revTx" presStyleIdx="10" presStyleCnt="12">
        <dgm:presLayoutVars>
          <dgm:chMax val="0"/>
          <dgm:chPref val="0"/>
        </dgm:presLayoutVars>
      </dgm:prSet>
      <dgm:spPr/>
    </dgm:pt>
    <dgm:pt modelId="{5C0FA60C-9B0B-4316-B3B2-2094425B5D18}" type="pres">
      <dgm:prSet presAssocID="{228A1DFC-0405-4FD7-9888-C0352477D9FF}" presName="desTx" presStyleLbl="revTx" presStyleIdx="11" presStyleCnt="12">
        <dgm:presLayoutVars/>
      </dgm:prSet>
      <dgm:spPr/>
    </dgm:pt>
  </dgm:ptLst>
  <dgm:cxnLst>
    <dgm:cxn modelId="{92AA4504-E116-4B20-9EAE-D922735A3FB8}" type="presOf" srcId="{01A7C9CB-AA7B-4EED-9898-BDFD81A06C96}" destId="{9EB14907-6CE0-466E-8114-3A62E43F7D6A}" srcOrd="0" destOrd="0" presId="urn:microsoft.com/office/officeart/2018/2/layout/IconVerticalSolidList"/>
    <dgm:cxn modelId="{8E121B08-59C1-41C0-A7EB-E7AEFAE779E5}" type="presOf" srcId="{2A2EEF7E-C484-41AC-8802-5D7ED7660E47}" destId="{B9C1290E-3D33-4EC2-AFB5-54CDAACC4F46}" srcOrd="0" destOrd="0" presId="urn:microsoft.com/office/officeart/2018/2/layout/IconVerticalSolidList"/>
    <dgm:cxn modelId="{61275F1B-0A85-42BB-AE04-E021E6236852}" srcId="{36F179F2-177B-4F0C-BD62-2C81FF70790F}" destId="{5C0C462B-82E7-4784-B1FC-216BDBA45686}" srcOrd="0" destOrd="0" parTransId="{23883E1B-DB67-4C05-8163-832A688DB34E}" sibTransId="{208FE926-4681-40F0-B23D-C66E28488C46}"/>
    <dgm:cxn modelId="{04E00D20-D5F0-410F-979A-64ED4BF45019}" type="presOf" srcId="{36F179F2-177B-4F0C-BD62-2C81FF70790F}" destId="{998A578D-F6EE-43ED-B97E-22D3EE1C531B}" srcOrd="0" destOrd="0" presId="urn:microsoft.com/office/officeart/2018/2/layout/IconVerticalSolidList"/>
    <dgm:cxn modelId="{EC5DC232-8756-4513-8672-4DCC4DADDA19}" srcId="{01A7C9CB-AA7B-4EED-9898-BDFD81A06C96}" destId="{9C78BD1D-E704-4646-8572-B6614198A362}" srcOrd="0" destOrd="0" parTransId="{936F52C4-07A6-40AD-8115-B9CD48C5443E}" sibTransId="{D2B9ADBA-7F02-4270-A2B1-6FAED1D0F5FA}"/>
    <dgm:cxn modelId="{823FF633-6B10-4BB7-8950-0A5BF78980DD}" srcId="{228A1DFC-0405-4FD7-9888-C0352477D9FF}" destId="{110BC663-CC04-4B8E-B06A-FDF33B7F5DD1}" srcOrd="1" destOrd="0" parTransId="{070B3111-295F-476B-B5AB-183F8F85F7AB}" sibTransId="{CA317CB6-27F0-46EC-8E30-7A1754032AFA}"/>
    <dgm:cxn modelId="{27AF5634-FAFA-4BAD-9C1A-004D4A291137}" type="presOf" srcId="{9C78BD1D-E704-4646-8572-B6614198A362}" destId="{49682E18-F508-46B0-84AA-F126894418FD}" srcOrd="0" destOrd="0" presId="urn:microsoft.com/office/officeart/2018/2/layout/IconVerticalSolidList"/>
    <dgm:cxn modelId="{71331938-1740-404A-AB40-ADE45E61DFC2}" srcId="{03B12331-02CE-4930-BE97-48ABED5AFA41}" destId="{ECCB4D62-DC2F-4531-A41A-B52E67E06A30}" srcOrd="1" destOrd="0" parTransId="{E9E91CFB-5503-4C65-95C1-D99719EAFB45}" sibTransId="{97B4E7F1-6654-48B1-9C35-8E54DF8E7B2F}"/>
    <dgm:cxn modelId="{2AF78D3B-D3D4-402F-B433-129A217103B7}" type="presOf" srcId="{6061457D-FFBA-4D31-BE16-57E2AA71D116}" destId="{94F2EBD7-AB3E-414C-8BF2-A80E02C4D29E}" srcOrd="0" destOrd="1" presId="urn:microsoft.com/office/officeart/2018/2/layout/IconVerticalSolidList"/>
    <dgm:cxn modelId="{F9FCD265-E11D-4F7B-BDCC-782C63A712D1}" type="presOf" srcId="{5420E4D4-AC6A-483E-8517-786631C785C3}" destId="{3D23DAEA-5E39-4F27-920C-62AC981C7BDD}" srcOrd="0" destOrd="0" presId="urn:microsoft.com/office/officeart/2018/2/layout/IconVerticalSolidList"/>
    <dgm:cxn modelId="{4A56F570-6B41-4142-89F0-92AA5A450CB1}" type="presOf" srcId="{3A083E5B-8B3B-4F43-BB81-4D337D26E868}" destId="{4DBCD915-9144-454A-8F57-8D35AC95D07B}" srcOrd="0" destOrd="0" presId="urn:microsoft.com/office/officeart/2018/2/layout/IconVerticalSolidList"/>
    <dgm:cxn modelId="{FC985874-095A-4080-ABFB-E3EABCC2C117}" srcId="{3A083E5B-8B3B-4F43-BB81-4D337D26E868}" destId="{B917521F-5AEF-4320-8944-14706FDF8B0F}" srcOrd="4" destOrd="0" parTransId="{F8955B98-DD65-4D2A-9103-F323182A4033}" sibTransId="{651C7839-B85D-48DB-96AF-3F96B5ECBFC3}"/>
    <dgm:cxn modelId="{98BD237B-52CF-4823-A573-99C14579084F}" srcId="{B917521F-5AEF-4320-8944-14706FDF8B0F}" destId="{2A2EEF7E-C484-41AC-8802-5D7ED7660E47}" srcOrd="0" destOrd="0" parTransId="{8A8B4CFF-B5EB-4C83-80BE-66AB852F12DA}" sibTransId="{D3CDB645-3866-4E15-8235-FB6D96B6EA09}"/>
    <dgm:cxn modelId="{FDCC957D-BD1F-4352-8BA3-18B0E5A48ED0}" type="presOf" srcId="{228A1DFC-0405-4FD7-9888-C0352477D9FF}" destId="{AC6CC2DA-2FCF-4B60-AF62-D4C9D86BBD73}" srcOrd="0" destOrd="0" presId="urn:microsoft.com/office/officeart/2018/2/layout/IconVerticalSolidList"/>
    <dgm:cxn modelId="{A98BB57E-4493-4CDF-B4AA-B56306B1135C}" type="presOf" srcId="{44F78CD5-5573-4931-BC4B-BBEFFB544704}" destId="{5C0FA60C-9B0B-4316-B3B2-2094425B5D18}" srcOrd="0" destOrd="0" presId="urn:microsoft.com/office/officeart/2018/2/layout/IconVerticalSolidList"/>
    <dgm:cxn modelId="{BEC11684-5E46-43A1-B30E-7B7E6253B184}" srcId="{3A083E5B-8B3B-4F43-BB81-4D337D26E868}" destId="{228A1DFC-0405-4FD7-9888-C0352477D9FF}" srcOrd="5" destOrd="0" parTransId="{487902DF-C57E-49F6-9599-67E8090B31BC}" sibTransId="{06E0FABA-5E05-4B0A-92D6-D94826E62A47}"/>
    <dgm:cxn modelId="{411A8D84-1440-40FB-BA21-400253416BCE}" srcId="{03B12331-02CE-4930-BE97-48ABED5AFA41}" destId="{88FBF405-DB2A-44AA-A252-FA1726619501}" srcOrd="0" destOrd="0" parTransId="{10ED7283-C36A-4715-859F-34820C576788}" sibTransId="{46986D07-8B55-4C38-BC79-67B07CD3E44C}"/>
    <dgm:cxn modelId="{2C81E684-8C76-440E-8F45-FF151898730B}" type="presOf" srcId="{88FBF405-DB2A-44AA-A252-FA1726619501}" destId="{5A1B5A5F-0FE0-4356-8A27-EC0C554D96DD}" srcOrd="0" destOrd="0" presId="urn:microsoft.com/office/officeart/2018/2/layout/IconVerticalSolidList"/>
    <dgm:cxn modelId="{40181788-5330-4DD2-A63E-479A070F8851}" type="presOf" srcId="{ECCB4D62-DC2F-4531-A41A-B52E67E06A30}" destId="{5A1B5A5F-0FE0-4356-8A27-EC0C554D96DD}" srcOrd="0" destOrd="1" presId="urn:microsoft.com/office/officeart/2018/2/layout/IconVerticalSolidList"/>
    <dgm:cxn modelId="{24CD8897-4338-4C3E-BE23-72F7CA6B8565}" srcId="{01A7C9CB-AA7B-4EED-9898-BDFD81A06C96}" destId="{87EEB0B2-1174-4144-B069-EABB3EABF538}" srcOrd="1" destOrd="0" parTransId="{86FBF074-F2B8-45FD-B48E-227A43A6F34E}" sibTransId="{C09525DC-FA39-4098-B190-8DE02C3DB348}"/>
    <dgm:cxn modelId="{1D1AD99A-5CED-4F3E-8D26-C1272976F47A}" srcId="{03B12331-02CE-4930-BE97-48ABED5AFA41}" destId="{3FE04454-8203-4A63-B06F-AC3C184F79DB}" srcOrd="2" destOrd="0" parTransId="{7F97365F-F5B3-4070-AD21-8125AD0D0D5C}" sibTransId="{E4E525C2-5989-4FA3-82C8-F572DE1E9F44}"/>
    <dgm:cxn modelId="{0D2E219D-BBFF-4D4B-8DE1-342674F74C84}" srcId="{5420E4D4-AC6A-483E-8517-786631C785C3}" destId="{8FCC335F-C7DF-4AD3-A8DA-837F89552986}" srcOrd="2" destOrd="0" parTransId="{690E0A70-37F0-4370-AED1-E78E7D377620}" sibTransId="{2D748ED9-792C-48E4-A9B6-2862EA98588F}"/>
    <dgm:cxn modelId="{DED7D1A6-932E-4DD0-948B-23E4901F4FEC}" srcId="{5420E4D4-AC6A-483E-8517-786631C785C3}" destId="{6061457D-FFBA-4D31-BE16-57E2AA71D116}" srcOrd="1" destOrd="0" parTransId="{F9307BC7-001C-4CC0-BD1E-59F1100763E4}" sibTransId="{612159FE-B6BC-4E20-A9EF-3FAE3B537779}"/>
    <dgm:cxn modelId="{AF3689A7-3625-4A4E-8053-8FD7CD6441BA}" type="presOf" srcId="{87EEB0B2-1174-4144-B069-EABB3EABF538}" destId="{49682E18-F508-46B0-84AA-F126894418FD}" srcOrd="0" destOrd="1" presId="urn:microsoft.com/office/officeart/2018/2/layout/IconVerticalSolidList"/>
    <dgm:cxn modelId="{716435AF-202D-4A76-AA62-A6B5F627A6EA}" type="presOf" srcId="{03B12331-02CE-4930-BE97-48ABED5AFA41}" destId="{3E64285E-0224-41C3-9D89-59B9695255BC}" srcOrd="0" destOrd="0" presId="urn:microsoft.com/office/officeart/2018/2/layout/IconVerticalSolidList"/>
    <dgm:cxn modelId="{2D6555B1-6E4F-401A-A640-41D790209B1D}" srcId="{3A083E5B-8B3B-4F43-BB81-4D337D26E868}" destId="{03B12331-02CE-4930-BE97-48ABED5AFA41}" srcOrd="1" destOrd="0" parTransId="{41402B7C-3D4E-405D-963A-74F6102C4F55}" sibTransId="{8718CA3A-1F57-4880-8E7B-00DF46608231}"/>
    <dgm:cxn modelId="{4AF9A3B4-6CD8-4381-A002-C0B374F0CC5F}" srcId="{3A083E5B-8B3B-4F43-BB81-4D337D26E868}" destId="{36F179F2-177B-4F0C-BD62-2C81FF70790F}" srcOrd="3" destOrd="0" parTransId="{1AF469B2-E8C9-44E4-8A82-F9813F0DD5E1}" sibTransId="{68F5F9CD-921C-49FE-ACB1-8FCA7B1307E3}"/>
    <dgm:cxn modelId="{3BA17FBC-B2D6-4C96-AEB4-8A274C9B2050}" type="presOf" srcId="{DA02B2B1-93A5-4FA8-9728-557AE22E5725}" destId="{94F2EBD7-AB3E-414C-8BF2-A80E02C4D29E}" srcOrd="0" destOrd="0" presId="urn:microsoft.com/office/officeart/2018/2/layout/IconVerticalSolidList"/>
    <dgm:cxn modelId="{77C619C8-5733-47B5-BF2C-83564261BAA4}" srcId="{228A1DFC-0405-4FD7-9888-C0352477D9FF}" destId="{44F78CD5-5573-4931-BC4B-BBEFFB544704}" srcOrd="0" destOrd="0" parTransId="{AF12B1FE-8914-43A0-9B83-AACE2E906B55}" sibTransId="{228A76B6-D6E8-4965-8051-AF61A28BF265}"/>
    <dgm:cxn modelId="{F7DD9DCA-B6A2-4776-8A03-4A53F1404DFF}" srcId="{3A083E5B-8B3B-4F43-BB81-4D337D26E868}" destId="{5420E4D4-AC6A-483E-8517-786631C785C3}" srcOrd="0" destOrd="0" parTransId="{80CAB1CD-1A7C-4639-96BA-D7442692917B}" sibTransId="{CA0395D6-6116-4F45-B6A7-CCEC9540DA10}"/>
    <dgm:cxn modelId="{0FD7D7CD-F4FC-4736-8A56-0492B24EB98A}" type="presOf" srcId="{110BC663-CC04-4B8E-B06A-FDF33B7F5DD1}" destId="{5C0FA60C-9B0B-4316-B3B2-2094425B5D18}" srcOrd="0" destOrd="1" presId="urn:microsoft.com/office/officeart/2018/2/layout/IconVerticalSolidList"/>
    <dgm:cxn modelId="{EC50A5DE-49D6-4138-BF6C-358BF6B799E7}" srcId="{3A083E5B-8B3B-4F43-BB81-4D337D26E868}" destId="{01A7C9CB-AA7B-4EED-9898-BDFD81A06C96}" srcOrd="2" destOrd="0" parTransId="{EAFDF8DA-7FE1-4F25-90EA-E1D3DF7E0D89}" sibTransId="{0653ECCE-3EEE-46B9-9769-6994C202C9CF}"/>
    <dgm:cxn modelId="{10D833DF-EC3E-415C-98D0-567F87A77709}" type="presOf" srcId="{5C0C462B-82E7-4784-B1FC-216BDBA45686}" destId="{C7282C66-D1FF-4933-9550-DC234D9E8F20}" srcOrd="0" destOrd="0" presId="urn:microsoft.com/office/officeart/2018/2/layout/IconVerticalSolidList"/>
    <dgm:cxn modelId="{9DBB7CE5-69EA-46B5-A7EC-577CEF3F4E8D}" type="presOf" srcId="{B917521F-5AEF-4320-8944-14706FDF8B0F}" destId="{3B83C8AD-D518-4883-817D-937DF6082000}" srcOrd="0" destOrd="0" presId="urn:microsoft.com/office/officeart/2018/2/layout/IconVerticalSolidList"/>
    <dgm:cxn modelId="{FA9F7FE9-4536-4FC7-8CE5-76047E8104B1}" srcId="{5420E4D4-AC6A-483E-8517-786631C785C3}" destId="{DA02B2B1-93A5-4FA8-9728-557AE22E5725}" srcOrd="0" destOrd="0" parTransId="{258DF65E-0270-4187-BEB3-4B22EBC8254B}" sibTransId="{108AFFAD-A6C3-4F39-B0C3-661FF73568DB}"/>
    <dgm:cxn modelId="{F1A15BF5-6FB5-493C-AD1E-158A3C877BD5}" type="presOf" srcId="{8FCC335F-C7DF-4AD3-A8DA-837F89552986}" destId="{94F2EBD7-AB3E-414C-8BF2-A80E02C4D29E}" srcOrd="0" destOrd="2" presId="urn:microsoft.com/office/officeart/2018/2/layout/IconVerticalSolidList"/>
    <dgm:cxn modelId="{7D5927FA-2B90-419C-932E-272D61655368}" type="presOf" srcId="{3FE04454-8203-4A63-B06F-AC3C184F79DB}" destId="{5A1B5A5F-0FE0-4356-8A27-EC0C554D96DD}" srcOrd="0" destOrd="2" presId="urn:microsoft.com/office/officeart/2018/2/layout/IconVerticalSolidList"/>
    <dgm:cxn modelId="{49E9C867-094A-4611-99D2-32D098E31512}" type="presParOf" srcId="{4DBCD915-9144-454A-8F57-8D35AC95D07B}" destId="{D65769A8-51FC-4864-A749-500C73017A98}" srcOrd="0" destOrd="0" presId="urn:microsoft.com/office/officeart/2018/2/layout/IconVerticalSolidList"/>
    <dgm:cxn modelId="{717537E4-C6D6-421F-90EC-A6F6D5CA1657}" type="presParOf" srcId="{D65769A8-51FC-4864-A749-500C73017A98}" destId="{0421D2A6-DD24-4CA9-AE4F-19F95631659E}" srcOrd="0" destOrd="0" presId="urn:microsoft.com/office/officeart/2018/2/layout/IconVerticalSolidList"/>
    <dgm:cxn modelId="{C46DCA4A-FE3F-4AEC-9631-8805AE4F17D2}" type="presParOf" srcId="{D65769A8-51FC-4864-A749-500C73017A98}" destId="{782A04CC-2350-47C5-B5C1-B7E5ED13ED86}" srcOrd="1" destOrd="0" presId="urn:microsoft.com/office/officeart/2018/2/layout/IconVerticalSolidList"/>
    <dgm:cxn modelId="{CA3AE3A7-E164-4B45-AB0C-2956737EA762}" type="presParOf" srcId="{D65769A8-51FC-4864-A749-500C73017A98}" destId="{67AC2866-3B87-459D-9347-CFD59BE0559A}" srcOrd="2" destOrd="0" presId="urn:microsoft.com/office/officeart/2018/2/layout/IconVerticalSolidList"/>
    <dgm:cxn modelId="{60FB571C-8F64-4BE7-82BF-0B2C15D68CF4}" type="presParOf" srcId="{D65769A8-51FC-4864-A749-500C73017A98}" destId="{3D23DAEA-5E39-4F27-920C-62AC981C7BDD}" srcOrd="3" destOrd="0" presId="urn:microsoft.com/office/officeart/2018/2/layout/IconVerticalSolidList"/>
    <dgm:cxn modelId="{E5817B22-57D3-4259-BA52-3A96404A4C3B}" type="presParOf" srcId="{D65769A8-51FC-4864-A749-500C73017A98}" destId="{94F2EBD7-AB3E-414C-8BF2-A80E02C4D29E}" srcOrd="4" destOrd="0" presId="urn:microsoft.com/office/officeart/2018/2/layout/IconVerticalSolidList"/>
    <dgm:cxn modelId="{844DC29B-2887-497E-A6EC-A59F8482C549}" type="presParOf" srcId="{4DBCD915-9144-454A-8F57-8D35AC95D07B}" destId="{F4521EB7-D287-499E-BA7A-45172F59B545}" srcOrd="1" destOrd="0" presId="urn:microsoft.com/office/officeart/2018/2/layout/IconVerticalSolidList"/>
    <dgm:cxn modelId="{B1770108-EC8E-4ABC-9764-AFFDE42857A1}" type="presParOf" srcId="{4DBCD915-9144-454A-8F57-8D35AC95D07B}" destId="{90103ABB-774C-4F79-8B9E-B38E211C8153}" srcOrd="2" destOrd="0" presId="urn:microsoft.com/office/officeart/2018/2/layout/IconVerticalSolidList"/>
    <dgm:cxn modelId="{424E5825-B903-4ED5-B737-9FE01E97D33A}" type="presParOf" srcId="{90103ABB-774C-4F79-8B9E-B38E211C8153}" destId="{7694F9F2-EF8E-4591-9FBB-E1B59FD6E0E5}" srcOrd="0" destOrd="0" presId="urn:microsoft.com/office/officeart/2018/2/layout/IconVerticalSolidList"/>
    <dgm:cxn modelId="{15AD1E01-ED99-46F6-9205-42561CD48CDD}" type="presParOf" srcId="{90103ABB-774C-4F79-8B9E-B38E211C8153}" destId="{C7614AF3-08AE-406F-A2B1-4A38CA2486AB}" srcOrd="1" destOrd="0" presId="urn:microsoft.com/office/officeart/2018/2/layout/IconVerticalSolidList"/>
    <dgm:cxn modelId="{255656C4-D09F-41BD-B6B2-403D98A35339}" type="presParOf" srcId="{90103ABB-774C-4F79-8B9E-B38E211C8153}" destId="{3850EB3C-5F07-4200-B4C7-7A4432A4686A}" srcOrd="2" destOrd="0" presId="urn:microsoft.com/office/officeart/2018/2/layout/IconVerticalSolidList"/>
    <dgm:cxn modelId="{C5BBB7C8-C910-4676-ACF8-D50A2A437938}" type="presParOf" srcId="{90103ABB-774C-4F79-8B9E-B38E211C8153}" destId="{3E64285E-0224-41C3-9D89-59B9695255BC}" srcOrd="3" destOrd="0" presId="urn:microsoft.com/office/officeart/2018/2/layout/IconVerticalSolidList"/>
    <dgm:cxn modelId="{A5EB3AC2-7034-4B7F-9C50-09B35EE08427}" type="presParOf" srcId="{90103ABB-774C-4F79-8B9E-B38E211C8153}" destId="{5A1B5A5F-0FE0-4356-8A27-EC0C554D96DD}" srcOrd="4" destOrd="0" presId="urn:microsoft.com/office/officeart/2018/2/layout/IconVerticalSolidList"/>
    <dgm:cxn modelId="{97366A0F-BE92-4CFA-982B-CF1E70B1143B}" type="presParOf" srcId="{4DBCD915-9144-454A-8F57-8D35AC95D07B}" destId="{434211E6-6298-43FD-B8CB-9F30D6BE5DC2}" srcOrd="3" destOrd="0" presId="urn:microsoft.com/office/officeart/2018/2/layout/IconVerticalSolidList"/>
    <dgm:cxn modelId="{0421AD2A-0FE7-42BB-B777-2BE61328EC7A}" type="presParOf" srcId="{4DBCD915-9144-454A-8F57-8D35AC95D07B}" destId="{31BF25C5-2235-4374-A12A-0AC2E01E196F}" srcOrd="4" destOrd="0" presId="urn:microsoft.com/office/officeart/2018/2/layout/IconVerticalSolidList"/>
    <dgm:cxn modelId="{F6A3FC1B-91F0-440A-BDCA-E84A9FF52FAF}" type="presParOf" srcId="{31BF25C5-2235-4374-A12A-0AC2E01E196F}" destId="{09E2E566-D785-4EA4-B27D-9598338B5365}" srcOrd="0" destOrd="0" presId="urn:microsoft.com/office/officeart/2018/2/layout/IconVerticalSolidList"/>
    <dgm:cxn modelId="{6540D64F-4886-426B-B649-3E4D2D2846BE}" type="presParOf" srcId="{31BF25C5-2235-4374-A12A-0AC2E01E196F}" destId="{4860DA8E-FE0F-4E26-926F-881A4BC92724}" srcOrd="1" destOrd="0" presId="urn:microsoft.com/office/officeart/2018/2/layout/IconVerticalSolidList"/>
    <dgm:cxn modelId="{8958D110-9731-464D-8C8D-F398D39D8930}" type="presParOf" srcId="{31BF25C5-2235-4374-A12A-0AC2E01E196F}" destId="{5D5FA46F-79EE-45A5-8368-21FC4551FDFB}" srcOrd="2" destOrd="0" presId="urn:microsoft.com/office/officeart/2018/2/layout/IconVerticalSolidList"/>
    <dgm:cxn modelId="{78AAFCB8-702D-41C2-AFD0-AEA730833111}" type="presParOf" srcId="{31BF25C5-2235-4374-A12A-0AC2E01E196F}" destId="{9EB14907-6CE0-466E-8114-3A62E43F7D6A}" srcOrd="3" destOrd="0" presId="urn:microsoft.com/office/officeart/2018/2/layout/IconVerticalSolidList"/>
    <dgm:cxn modelId="{2EC98F5E-5592-440C-8162-F555AA7303DD}" type="presParOf" srcId="{31BF25C5-2235-4374-A12A-0AC2E01E196F}" destId="{49682E18-F508-46B0-84AA-F126894418FD}" srcOrd="4" destOrd="0" presId="urn:microsoft.com/office/officeart/2018/2/layout/IconVerticalSolidList"/>
    <dgm:cxn modelId="{1432050C-3F67-4646-B587-6FFBE1AD563B}" type="presParOf" srcId="{4DBCD915-9144-454A-8F57-8D35AC95D07B}" destId="{F9B4A66A-9738-485A-B02D-A4192EAFD109}" srcOrd="5" destOrd="0" presId="urn:microsoft.com/office/officeart/2018/2/layout/IconVerticalSolidList"/>
    <dgm:cxn modelId="{DA13EF19-F104-4E57-BD6B-DFE0B6990D46}" type="presParOf" srcId="{4DBCD915-9144-454A-8F57-8D35AC95D07B}" destId="{6579C4C1-E5C3-433D-A40F-CBCC8C6DA250}" srcOrd="6" destOrd="0" presId="urn:microsoft.com/office/officeart/2018/2/layout/IconVerticalSolidList"/>
    <dgm:cxn modelId="{CEB397A5-39E5-4F6C-9B52-62CA25EB9A45}" type="presParOf" srcId="{6579C4C1-E5C3-433D-A40F-CBCC8C6DA250}" destId="{58773AA9-19CF-4C10-B118-AF9925F1414B}" srcOrd="0" destOrd="0" presId="urn:microsoft.com/office/officeart/2018/2/layout/IconVerticalSolidList"/>
    <dgm:cxn modelId="{06C6A78D-14E1-41DA-8B28-E8001595C2C3}" type="presParOf" srcId="{6579C4C1-E5C3-433D-A40F-CBCC8C6DA250}" destId="{62056915-ABA3-4492-8A9B-1D0B9D80CD4C}" srcOrd="1" destOrd="0" presId="urn:microsoft.com/office/officeart/2018/2/layout/IconVerticalSolidList"/>
    <dgm:cxn modelId="{D150D456-E247-4D0F-9335-B189B8E9168B}" type="presParOf" srcId="{6579C4C1-E5C3-433D-A40F-CBCC8C6DA250}" destId="{11E1ACBD-DBD3-41FD-9030-87CE7EEEA697}" srcOrd="2" destOrd="0" presId="urn:microsoft.com/office/officeart/2018/2/layout/IconVerticalSolidList"/>
    <dgm:cxn modelId="{E36D9B43-F7CB-4A45-A3BA-CE676D61C659}" type="presParOf" srcId="{6579C4C1-E5C3-433D-A40F-CBCC8C6DA250}" destId="{998A578D-F6EE-43ED-B97E-22D3EE1C531B}" srcOrd="3" destOrd="0" presId="urn:microsoft.com/office/officeart/2018/2/layout/IconVerticalSolidList"/>
    <dgm:cxn modelId="{BA18856A-3F44-4ED5-961A-BFFE0F44AC1B}" type="presParOf" srcId="{6579C4C1-E5C3-433D-A40F-CBCC8C6DA250}" destId="{C7282C66-D1FF-4933-9550-DC234D9E8F20}" srcOrd="4" destOrd="0" presId="urn:microsoft.com/office/officeart/2018/2/layout/IconVerticalSolidList"/>
    <dgm:cxn modelId="{A5BB1432-97DF-47FE-A59A-EC12E64BB3CF}" type="presParOf" srcId="{4DBCD915-9144-454A-8F57-8D35AC95D07B}" destId="{2D2BB5A5-C950-43E0-BEA5-681B999A5372}" srcOrd="7" destOrd="0" presId="urn:microsoft.com/office/officeart/2018/2/layout/IconVerticalSolidList"/>
    <dgm:cxn modelId="{44206A69-268B-413A-8158-8D2AD4696439}" type="presParOf" srcId="{4DBCD915-9144-454A-8F57-8D35AC95D07B}" destId="{283C70DF-E0D7-4E27-B9DC-C09A342C6818}" srcOrd="8" destOrd="0" presId="urn:microsoft.com/office/officeart/2018/2/layout/IconVerticalSolidList"/>
    <dgm:cxn modelId="{61655B67-5E9B-4851-989F-5579F5039BAE}" type="presParOf" srcId="{283C70DF-E0D7-4E27-B9DC-C09A342C6818}" destId="{3BEF5AFF-8256-4000-8DCD-65308ACE745E}" srcOrd="0" destOrd="0" presId="urn:microsoft.com/office/officeart/2018/2/layout/IconVerticalSolidList"/>
    <dgm:cxn modelId="{76046F70-338D-4D95-A007-6F221E3F2584}" type="presParOf" srcId="{283C70DF-E0D7-4E27-B9DC-C09A342C6818}" destId="{9E08CD44-25F3-44A2-9DE8-DAE024D4DDA0}" srcOrd="1" destOrd="0" presId="urn:microsoft.com/office/officeart/2018/2/layout/IconVerticalSolidList"/>
    <dgm:cxn modelId="{BD4D48B7-3863-4376-BE73-FCC076346D28}" type="presParOf" srcId="{283C70DF-E0D7-4E27-B9DC-C09A342C6818}" destId="{36E53203-6C3E-45BA-83C0-CE4649AA6237}" srcOrd="2" destOrd="0" presId="urn:microsoft.com/office/officeart/2018/2/layout/IconVerticalSolidList"/>
    <dgm:cxn modelId="{AE1CDAFD-7221-44DB-8B87-B90E34167EE2}" type="presParOf" srcId="{283C70DF-E0D7-4E27-B9DC-C09A342C6818}" destId="{3B83C8AD-D518-4883-817D-937DF6082000}" srcOrd="3" destOrd="0" presId="urn:microsoft.com/office/officeart/2018/2/layout/IconVerticalSolidList"/>
    <dgm:cxn modelId="{F2AF6D00-1AA4-45C0-AD5F-40DB27055209}" type="presParOf" srcId="{283C70DF-E0D7-4E27-B9DC-C09A342C6818}" destId="{B9C1290E-3D33-4EC2-AFB5-54CDAACC4F46}" srcOrd="4" destOrd="0" presId="urn:microsoft.com/office/officeart/2018/2/layout/IconVerticalSolidList"/>
    <dgm:cxn modelId="{C8836C66-CDE1-4014-BCCA-E8C7B0846F0C}" type="presParOf" srcId="{4DBCD915-9144-454A-8F57-8D35AC95D07B}" destId="{8D623B50-4E59-4D34-A258-2D6686651F65}" srcOrd="9" destOrd="0" presId="urn:microsoft.com/office/officeart/2018/2/layout/IconVerticalSolidList"/>
    <dgm:cxn modelId="{1454E4A1-6C02-4346-89D4-A988893B49C8}" type="presParOf" srcId="{4DBCD915-9144-454A-8F57-8D35AC95D07B}" destId="{E50FC8E2-636D-4DD8-986B-FE06DAD9CFC1}" srcOrd="10" destOrd="0" presId="urn:microsoft.com/office/officeart/2018/2/layout/IconVerticalSolidList"/>
    <dgm:cxn modelId="{1260E410-BF3D-4F2B-B01B-00D1461FD4B5}" type="presParOf" srcId="{E50FC8E2-636D-4DD8-986B-FE06DAD9CFC1}" destId="{532EF00E-C180-45DB-8C87-DF28DC3982A4}" srcOrd="0" destOrd="0" presId="urn:microsoft.com/office/officeart/2018/2/layout/IconVerticalSolidList"/>
    <dgm:cxn modelId="{137002B0-3783-4AAA-BD4B-FBEFCEAF88D0}" type="presParOf" srcId="{E50FC8E2-636D-4DD8-986B-FE06DAD9CFC1}" destId="{D69531F9-5A5B-41FC-83E6-9498F80A816F}" srcOrd="1" destOrd="0" presId="urn:microsoft.com/office/officeart/2018/2/layout/IconVerticalSolidList"/>
    <dgm:cxn modelId="{E483A9D3-4E82-4267-B438-90293F506ACC}" type="presParOf" srcId="{E50FC8E2-636D-4DD8-986B-FE06DAD9CFC1}" destId="{4EFB8FB9-215C-4023-853D-4A65C63F9703}" srcOrd="2" destOrd="0" presId="urn:microsoft.com/office/officeart/2018/2/layout/IconVerticalSolidList"/>
    <dgm:cxn modelId="{7BDD13C9-2ED6-4393-8E0E-CBDB06B9A372}" type="presParOf" srcId="{E50FC8E2-636D-4DD8-986B-FE06DAD9CFC1}" destId="{AC6CC2DA-2FCF-4B60-AF62-D4C9D86BBD73}" srcOrd="3" destOrd="0" presId="urn:microsoft.com/office/officeart/2018/2/layout/IconVerticalSolidList"/>
    <dgm:cxn modelId="{183CA822-4F52-4343-A92D-6B37561501CA}" type="presParOf" srcId="{E50FC8E2-636D-4DD8-986B-FE06DAD9CFC1}" destId="{5C0FA60C-9B0B-4316-B3B2-2094425B5D1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711610-2EB5-473B-9C6D-47FAE4D288E8}" type="doc">
      <dgm:prSet loTypeId="urn:microsoft.com/office/officeart/2018/2/layout/IconCircle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262F4FFB-E12A-4524-BC83-3FA3BB088331}">
      <dgm:prSet/>
      <dgm:spPr/>
      <dgm:t>
        <a:bodyPr/>
        <a:lstStyle/>
        <a:p>
          <a:pPr>
            <a:lnSpc>
              <a:spcPct val="100000"/>
            </a:lnSpc>
          </a:pPr>
          <a:r>
            <a:rPr lang="en-US"/>
            <a:t>Our data doesn’t capture </a:t>
          </a:r>
          <a:r>
            <a:rPr lang="en-US" b="1"/>
            <a:t>everything</a:t>
          </a:r>
          <a:r>
            <a:rPr lang="en-US"/>
            <a:t> that affects healthcare spending and outcomes</a:t>
          </a:r>
        </a:p>
      </dgm:t>
    </dgm:pt>
    <dgm:pt modelId="{B5FE768D-01D2-4C27-A4DF-DD6305110F51}" type="parTrans" cxnId="{3C23349A-B317-44DF-BB9D-FEA976F315BE}">
      <dgm:prSet/>
      <dgm:spPr/>
      <dgm:t>
        <a:bodyPr/>
        <a:lstStyle/>
        <a:p>
          <a:endParaRPr lang="en-US"/>
        </a:p>
      </dgm:t>
    </dgm:pt>
    <dgm:pt modelId="{3B80E357-6015-49E1-812D-E7680E0402F2}" type="sibTrans" cxnId="{3C23349A-B317-44DF-BB9D-FEA976F315BE}">
      <dgm:prSet/>
      <dgm:spPr/>
      <dgm:t>
        <a:bodyPr/>
        <a:lstStyle/>
        <a:p>
          <a:pPr>
            <a:lnSpc>
              <a:spcPct val="100000"/>
            </a:lnSpc>
          </a:pPr>
          <a:endParaRPr lang="en-US"/>
        </a:p>
      </dgm:t>
    </dgm:pt>
    <dgm:pt modelId="{7900EC91-3B47-4297-9599-9DB837E75AD0}">
      <dgm:prSet/>
      <dgm:spPr/>
      <dgm:t>
        <a:bodyPr/>
        <a:lstStyle/>
        <a:p>
          <a:pPr>
            <a:lnSpc>
              <a:spcPct val="100000"/>
            </a:lnSpc>
          </a:pPr>
          <a:r>
            <a:rPr lang="en-US"/>
            <a:t>Lots of important data is private and we couldn’t access it</a:t>
          </a:r>
        </a:p>
      </dgm:t>
    </dgm:pt>
    <dgm:pt modelId="{FFA1FC63-266D-45ED-B0F7-4A3095C91713}" type="parTrans" cxnId="{A89B7E51-50AF-43AD-AC6D-0C68169570F6}">
      <dgm:prSet/>
      <dgm:spPr/>
      <dgm:t>
        <a:bodyPr/>
        <a:lstStyle/>
        <a:p>
          <a:endParaRPr lang="en-US"/>
        </a:p>
      </dgm:t>
    </dgm:pt>
    <dgm:pt modelId="{5CC1F77B-899F-4A3A-9A58-3C77761BE076}" type="sibTrans" cxnId="{A89B7E51-50AF-43AD-AC6D-0C68169570F6}">
      <dgm:prSet/>
      <dgm:spPr/>
      <dgm:t>
        <a:bodyPr/>
        <a:lstStyle/>
        <a:p>
          <a:pPr>
            <a:lnSpc>
              <a:spcPct val="100000"/>
            </a:lnSpc>
          </a:pPr>
          <a:endParaRPr lang="en-US"/>
        </a:p>
      </dgm:t>
    </dgm:pt>
    <dgm:pt modelId="{C8BB3C73-9DF1-4232-AA5A-173AA81AED5F}">
      <dgm:prSet/>
      <dgm:spPr/>
      <dgm:t>
        <a:bodyPr/>
        <a:lstStyle/>
        <a:p>
          <a:pPr rtl="0">
            <a:lnSpc>
              <a:spcPct val="100000"/>
            </a:lnSpc>
          </a:pPr>
          <a:r>
            <a:rPr lang="en-US">
              <a:latin typeface="Calibri Light" panose="020F0302020204030204"/>
            </a:rPr>
            <a:t>Our </a:t>
          </a:r>
          <a:r>
            <a:rPr lang="en-US"/>
            <a:t>data </a:t>
          </a:r>
          <a:r>
            <a:rPr lang="en-US">
              <a:latin typeface="Calibri Light" panose="020F0302020204030204"/>
            </a:rPr>
            <a:t>goes up 2022, the more recent the better</a:t>
          </a:r>
          <a:endParaRPr lang="en-US"/>
        </a:p>
      </dgm:t>
    </dgm:pt>
    <dgm:pt modelId="{D8070034-6A13-4D95-B7AD-2832D543F1F4}" type="parTrans" cxnId="{7052FE2A-0B78-4BC4-9912-459E75740AB2}">
      <dgm:prSet/>
      <dgm:spPr/>
      <dgm:t>
        <a:bodyPr/>
        <a:lstStyle/>
        <a:p>
          <a:endParaRPr lang="en-US"/>
        </a:p>
      </dgm:t>
    </dgm:pt>
    <dgm:pt modelId="{8FD45B8B-3F99-40A9-AB68-1BE07D761743}" type="sibTrans" cxnId="{7052FE2A-0B78-4BC4-9912-459E75740AB2}">
      <dgm:prSet/>
      <dgm:spPr/>
      <dgm:t>
        <a:bodyPr/>
        <a:lstStyle/>
        <a:p>
          <a:pPr>
            <a:lnSpc>
              <a:spcPct val="100000"/>
            </a:lnSpc>
          </a:pPr>
          <a:endParaRPr lang="en-US"/>
        </a:p>
      </dgm:t>
    </dgm:pt>
    <dgm:pt modelId="{A0EE73C6-0ACB-451A-8121-38F8CF53EB5D}">
      <dgm:prSet/>
      <dgm:spPr/>
      <dgm:t>
        <a:bodyPr/>
        <a:lstStyle/>
        <a:p>
          <a:pPr>
            <a:lnSpc>
              <a:spcPct val="100000"/>
            </a:lnSpc>
          </a:pPr>
          <a:r>
            <a:rPr lang="en-US"/>
            <a:t>Infrastructure and policy decisions also play a big role in healthcare</a:t>
          </a:r>
        </a:p>
      </dgm:t>
    </dgm:pt>
    <dgm:pt modelId="{FD5ECAF7-229C-4F77-AEDA-0ED3F70575E6}" type="parTrans" cxnId="{B8499448-5C6A-4397-8549-08FE8C5F28F5}">
      <dgm:prSet/>
      <dgm:spPr/>
      <dgm:t>
        <a:bodyPr/>
        <a:lstStyle/>
        <a:p>
          <a:endParaRPr lang="en-US"/>
        </a:p>
      </dgm:t>
    </dgm:pt>
    <dgm:pt modelId="{7D52931E-34A7-4E1A-BE1B-36011ACB7FCF}" type="sibTrans" cxnId="{B8499448-5C6A-4397-8549-08FE8C5F28F5}">
      <dgm:prSet/>
      <dgm:spPr/>
      <dgm:t>
        <a:bodyPr/>
        <a:lstStyle/>
        <a:p>
          <a:endParaRPr lang="en-US"/>
        </a:p>
      </dgm:t>
    </dgm:pt>
    <dgm:pt modelId="{88D065C7-6713-4A23-96D5-948CBF059D1C}" type="pres">
      <dgm:prSet presAssocID="{75711610-2EB5-473B-9C6D-47FAE4D288E8}" presName="root" presStyleCnt="0">
        <dgm:presLayoutVars>
          <dgm:dir/>
          <dgm:resizeHandles val="exact"/>
        </dgm:presLayoutVars>
      </dgm:prSet>
      <dgm:spPr/>
    </dgm:pt>
    <dgm:pt modelId="{B7DDA7EB-31F6-4E1F-A5B8-0CE29EFAFF7A}" type="pres">
      <dgm:prSet presAssocID="{75711610-2EB5-473B-9C6D-47FAE4D288E8}" presName="container" presStyleCnt="0">
        <dgm:presLayoutVars>
          <dgm:dir/>
          <dgm:resizeHandles val="exact"/>
        </dgm:presLayoutVars>
      </dgm:prSet>
      <dgm:spPr/>
    </dgm:pt>
    <dgm:pt modelId="{8CD3943B-7C5D-44BB-8340-C47C275A6C50}" type="pres">
      <dgm:prSet presAssocID="{262F4FFB-E12A-4524-BC83-3FA3BB088331}" presName="compNode" presStyleCnt="0"/>
      <dgm:spPr/>
    </dgm:pt>
    <dgm:pt modelId="{E689C5F2-592A-409B-886C-2494D8C30200}" type="pres">
      <dgm:prSet presAssocID="{262F4FFB-E12A-4524-BC83-3FA3BB088331}" presName="iconBgRect" presStyleLbl="bgShp" presStyleIdx="0" presStyleCnt="4"/>
      <dgm:spPr/>
    </dgm:pt>
    <dgm:pt modelId="{0E879FE4-D3C2-406D-9BC0-29FFEF8D9E7C}" type="pres">
      <dgm:prSet presAssocID="{262F4FFB-E12A-4524-BC83-3FA3BB0883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D436FC9E-AAC4-4BE3-9369-B889D1DF5427}" type="pres">
      <dgm:prSet presAssocID="{262F4FFB-E12A-4524-BC83-3FA3BB088331}" presName="spaceRect" presStyleCnt="0"/>
      <dgm:spPr/>
    </dgm:pt>
    <dgm:pt modelId="{FFEE42D1-218A-412A-8284-BD0B6D68588A}" type="pres">
      <dgm:prSet presAssocID="{262F4FFB-E12A-4524-BC83-3FA3BB088331}" presName="textRect" presStyleLbl="revTx" presStyleIdx="0" presStyleCnt="4">
        <dgm:presLayoutVars>
          <dgm:chMax val="1"/>
          <dgm:chPref val="1"/>
        </dgm:presLayoutVars>
      </dgm:prSet>
      <dgm:spPr/>
    </dgm:pt>
    <dgm:pt modelId="{405B0F35-8874-47E5-8E08-000C27910741}" type="pres">
      <dgm:prSet presAssocID="{3B80E357-6015-49E1-812D-E7680E0402F2}" presName="sibTrans" presStyleLbl="sibTrans2D1" presStyleIdx="0" presStyleCnt="0"/>
      <dgm:spPr/>
    </dgm:pt>
    <dgm:pt modelId="{16B98B0B-C681-48C2-8263-F8EBA70779E7}" type="pres">
      <dgm:prSet presAssocID="{7900EC91-3B47-4297-9599-9DB837E75AD0}" presName="compNode" presStyleCnt="0"/>
      <dgm:spPr/>
    </dgm:pt>
    <dgm:pt modelId="{EB3864C2-3F91-445F-B03B-4EB483B83781}" type="pres">
      <dgm:prSet presAssocID="{7900EC91-3B47-4297-9599-9DB837E75AD0}" presName="iconBgRect" presStyleLbl="bgShp" presStyleIdx="1" presStyleCnt="4"/>
      <dgm:spPr/>
    </dgm:pt>
    <dgm:pt modelId="{CE5079EA-90F6-4B01-80A7-01F218D3A577}" type="pres">
      <dgm:prSet presAssocID="{7900EC91-3B47-4297-9599-9DB837E75A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CEE78C20-B1A4-4A78-B30D-630F981BFE53}" type="pres">
      <dgm:prSet presAssocID="{7900EC91-3B47-4297-9599-9DB837E75AD0}" presName="spaceRect" presStyleCnt="0"/>
      <dgm:spPr/>
    </dgm:pt>
    <dgm:pt modelId="{4151D474-6D6C-46F8-BE85-E8A896021D84}" type="pres">
      <dgm:prSet presAssocID="{7900EC91-3B47-4297-9599-9DB837E75AD0}" presName="textRect" presStyleLbl="revTx" presStyleIdx="1" presStyleCnt="4">
        <dgm:presLayoutVars>
          <dgm:chMax val="1"/>
          <dgm:chPref val="1"/>
        </dgm:presLayoutVars>
      </dgm:prSet>
      <dgm:spPr/>
    </dgm:pt>
    <dgm:pt modelId="{00DE827C-87CF-4CC8-9D49-B1D76532BBCB}" type="pres">
      <dgm:prSet presAssocID="{5CC1F77B-899F-4A3A-9A58-3C77761BE076}" presName="sibTrans" presStyleLbl="sibTrans2D1" presStyleIdx="0" presStyleCnt="0"/>
      <dgm:spPr/>
    </dgm:pt>
    <dgm:pt modelId="{CC1C0EF1-0EC1-45F7-8A64-DCAA4ABF5AE4}" type="pres">
      <dgm:prSet presAssocID="{C8BB3C73-9DF1-4232-AA5A-173AA81AED5F}" presName="compNode" presStyleCnt="0"/>
      <dgm:spPr/>
    </dgm:pt>
    <dgm:pt modelId="{9477AF11-D913-47D2-83EC-927F8C10228E}" type="pres">
      <dgm:prSet presAssocID="{C8BB3C73-9DF1-4232-AA5A-173AA81AED5F}" presName="iconBgRect" presStyleLbl="bgShp" presStyleIdx="2" presStyleCnt="4"/>
      <dgm:spPr/>
    </dgm:pt>
    <dgm:pt modelId="{23660DE7-75CB-4279-802B-CD5946B29A26}" type="pres">
      <dgm:prSet presAssocID="{C8BB3C73-9DF1-4232-AA5A-173AA81AED5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154494E9-8EF0-46C0-8274-4B22E43E1DAC}" type="pres">
      <dgm:prSet presAssocID="{C8BB3C73-9DF1-4232-AA5A-173AA81AED5F}" presName="spaceRect" presStyleCnt="0"/>
      <dgm:spPr/>
    </dgm:pt>
    <dgm:pt modelId="{9AE604E1-790E-41ED-BFFD-E8DFA1076C95}" type="pres">
      <dgm:prSet presAssocID="{C8BB3C73-9DF1-4232-AA5A-173AA81AED5F}" presName="textRect" presStyleLbl="revTx" presStyleIdx="2" presStyleCnt="4">
        <dgm:presLayoutVars>
          <dgm:chMax val="1"/>
          <dgm:chPref val="1"/>
        </dgm:presLayoutVars>
      </dgm:prSet>
      <dgm:spPr/>
    </dgm:pt>
    <dgm:pt modelId="{F2C29525-74D7-4127-A3DB-A00DFEE4E1B8}" type="pres">
      <dgm:prSet presAssocID="{8FD45B8B-3F99-40A9-AB68-1BE07D761743}" presName="sibTrans" presStyleLbl="sibTrans2D1" presStyleIdx="0" presStyleCnt="0"/>
      <dgm:spPr/>
    </dgm:pt>
    <dgm:pt modelId="{28E18538-2D77-4B24-A8C1-926DCB2EFC47}" type="pres">
      <dgm:prSet presAssocID="{A0EE73C6-0ACB-451A-8121-38F8CF53EB5D}" presName="compNode" presStyleCnt="0"/>
      <dgm:spPr/>
    </dgm:pt>
    <dgm:pt modelId="{921AFE04-64D8-428B-A53C-017A5F707A03}" type="pres">
      <dgm:prSet presAssocID="{A0EE73C6-0ACB-451A-8121-38F8CF53EB5D}" presName="iconBgRect" presStyleLbl="bgShp" presStyleIdx="3" presStyleCnt="4"/>
      <dgm:spPr/>
    </dgm:pt>
    <dgm:pt modelId="{1C640094-64BF-4F93-AF1D-1736A4274C49}" type="pres">
      <dgm:prSet presAssocID="{A0EE73C6-0ACB-451A-8121-38F8CF53EB5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ical"/>
        </a:ext>
      </dgm:extLst>
    </dgm:pt>
    <dgm:pt modelId="{EFDCC6B3-C404-4383-A2AC-EA5A3B54759E}" type="pres">
      <dgm:prSet presAssocID="{A0EE73C6-0ACB-451A-8121-38F8CF53EB5D}" presName="spaceRect" presStyleCnt="0"/>
      <dgm:spPr/>
    </dgm:pt>
    <dgm:pt modelId="{4E614251-FFD6-43D3-99F5-3643B1D902B1}" type="pres">
      <dgm:prSet presAssocID="{A0EE73C6-0ACB-451A-8121-38F8CF53EB5D}" presName="textRect" presStyleLbl="revTx" presStyleIdx="3" presStyleCnt="4">
        <dgm:presLayoutVars>
          <dgm:chMax val="1"/>
          <dgm:chPref val="1"/>
        </dgm:presLayoutVars>
      </dgm:prSet>
      <dgm:spPr/>
    </dgm:pt>
  </dgm:ptLst>
  <dgm:cxnLst>
    <dgm:cxn modelId="{CED6BC0E-B127-4D74-A90D-0FAFE1FDA4DB}" type="presOf" srcId="{5CC1F77B-899F-4A3A-9A58-3C77761BE076}" destId="{00DE827C-87CF-4CC8-9D49-B1D76532BBCB}" srcOrd="0" destOrd="0" presId="urn:microsoft.com/office/officeart/2018/2/layout/IconCircleList"/>
    <dgm:cxn modelId="{7052FE2A-0B78-4BC4-9912-459E75740AB2}" srcId="{75711610-2EB5-473B-9C6D-47FAE4D288E8}" destId="{C8BB3C73-9DF1-4232-AA5A-173AA81AED5F}" srcOrd="2" destOrd="0" parTransId="{D8070034-6A13-4D95-B7AD-2832D543F1F4}" sibTransId="{8FD45B8B-3F99-40A9-AB68-1BE07D761743}"/>
    <dgm:cxn modelId="{B8499448-5C6A-4397-8549-08FE8C5F28F5}" srcId="{75711610-2EB5-473B-9C6D-47FAE4D288E8}" destId="{A0EE73C6-0ACB-451A-8121-38F8CF53EB5D}" srcOrd="3" destOrd="0" parTransId="{FD5ECAF7-229C-4F77-AEDA-0ED3F70575E6}" sibTransId="{7D52931E-34A7-4E1A-BE1B-36011ACB7FCF}"/>
    <dgm:cxn modelId="{A89B7E51-50AF-43AD-AC6D-0C68169570F6}" srcId="{75711610-2EB5-473B-9C6D-47FAE4D288E8}" destId="{7900EC91-3B47-4297-9599-9DB837E75AD0}" srcOrd="1" destOrd="0" parTransId="{FFA1FC63-266D-45ED-B0F7-4A3095C91713}" sibTransId="{5CC1F77B-899F-4A3A-9A58-3C77761BE076}"/>
    <dgm:cxn modelId="{BCE1AF82-5BFD-4D73-882C-9F3C43821947}" type="presOf" srcId="{75711610-2EB5-473B-9C6D-47FAE4D288E8}" destId="{88D065C7-6713-4A23-96D5-948CBF059D1C}" srcOrd="0" destOrd="0" presId="urn:microsoft.com/office/officeart/2018/2/layout/IconCircleList"/>
    <dgm:cxn modelId="{C0987492-AF82-4925-A2F9-399AA02A7D6B}" type="presOf" srcId="{C8BB3C73-9DF1-4232-AA5A-173AA81AED5F}" destId="{9AE604E1-790E-41ED-BFFD-E8DFA1076C95}" srcOrd="0" destOrd="0" presId="urn:microsoft.com/office/officeart/2018/2/layout/IconCircleList"/>
    <dgm:cxn modelId="{C43ACA93-FE60-41FE-B4FD-E6A8BFA366E3}" type="presOf" srcId="{7900EC91-3B47-4297-9599-9DB837E75AD0}" destId="{4151D474-6D6C-46F8-BE85-E8A896021D84}" srcOrd="0" destOrd="0" presId="urn:microsoft.com/office/officeart/2018/2/layout/IconCircleList"/>
    <dgm:cxn modelId="{3C23349A-B317-44DF-BB9D-FEA976F315BE}" srcId="{75711610-2EB5-473B-9C6D-47FAE4D288E8}" destId="{262F4FFB-E12A-4524-BC83-3FA3BB088331}" srcOrd="0" destOrd="0" parTransId="{B5FE768D-01D2-4C27-A4DF-DD6305110F51}" sibTransId="{3B80E357-6015-49E1-812D-E7680E0402F2}"/>
    <dgm:cxn modelId="{3135E79D-0200-4413-B14C-99BE2413BC78}" type="presOf" srcId="{A0EE73C6-0ACB-451A-8121-38F8CF53EB5D}" destId="{4E614251-FFD6-43D3-99F5-3643B1D902B1}" srcOrd="0" destOrd="0" presId="urn:microsoft.com/office/officeart/2018/2/layout/IconCircleList"/>
    <dgm:cxn modelId="{DCE20EA3-4582-44EF-B281-36742272CB48}" type="presOf" srcId="{8FD45B8B-3F99-40A9-AB68-1BE07D761743}" destId="{F2C29525-74D7-4127-A3DB-A00DFEE4E1B8}" srcOrd="0" destOrd="0" presId="urn:microsoft.com/office/officeart/2018/2/layout/IconCircleList"/>
    <dgm:cxn modelId="{F1D917AD-B349-4602-9FD4-A66C883F5319}" type="presOf" srcId="{3B80E357-6015-49E1-812D-E7680E0402F2}" destId="{405B0F35-8874-47E5-8E08-000C27910741}" srcOrd="0" destOrd="0" presId="urn:microsoft.com/office/officeart/2018/2/layout/IconCircleList"/>
    <dgm:cxn modelId="{A519AAE9-B73B-4949-B59B-8DDE5F408464}" type="presOf" srcId="{262F4FFB-E12A-4524-BC83-3FA3BB088331}" destId="{FFEE42D1-218A-412A-8284-BD0B6D68588A}" srcOrd="0" destOrd="0" presId="urn:microsoft.com/office/officeart/2018/2/layout/IconCircleList"/>
    <dgm:cxn modelId="{4B02AD22-81E1-4F52-885A-714F38A7E7AC}" type="presParOf" srcId="{88D065C7-6713-4A23-96D5-948CBF059D1C}" destId="{B7DDA7EB-31F6-4E1F-A5B8-0CE29EFAFF7A}" srcOrd="0" destOrd="0" presId="urn:microsoft.com/office/officeart/2018/2/layout/IconCircleList"/>
    <dgm:cxn modelId="{0B34EB54-8505-4D00-BC2B-8AFABF65D43B}" type="presParOf" srcId="{B7DDA7EB-31F6-4E1F-A5B8-0CE29EFAFF7A}" destId="{8CD3943B-7C5D-44BB-8340-C47C275A6C50}" srcOrd="0" destOrd="0" presId="urn:microsoft.com/office/officeart/2018/2/layout/IconCircleList"/>
    <dgm:cxn modelId="{FF63FF7B-1D22-450D-880A-A7D7C0E3FD81}" type="presParOf" srcId="{8CD3943B-7C5D-44BB-8340-C47C275A6C50}" destId="{E689C5F2-592A-409B-886C-2494D8C30200}" srcOrd="0" destOrd="0" presId="urn:microsoft.com/office/officeart/2018/2/layout/IconCircleList"/>
    <dgm:cxn modelId="{A290482C-29CB-4E64-B006-8B8A3F3E90C7}" type="presParOf" srcId="{8CD3943B-7C5D-44BB-8340-C47C275A6C50}" destId="{0E879FE4-D3C2-406D-9BC0-29FFEF8D9E7C}" srcOrd="1" destOrd="0" presId="urn:microsoft.com/office/officeart/2018/2/layout/IconCircleList"/>
    <dgm:cxn modelId="{67F90277-253D-4799-819F-40F89410E28C}" type="presParOf" srcId="{8CD3943B-7C5D-44BB-8340-C47C275A6C50}" destId="{D436FC9E-AAC4-4BE3-9369-B889D1DF5427}" srcOrd="2" destOrd="0" presId="urn:microsoft.com/office/officeart/2018/2/layout/IconCircleList"/>
    <dgm:cxn modelId="{0F8E8A6B-E9FF-4E05-A377-D2C329659618}" type="presParOf" srcId="{8CD3943B-7C5D-44BB-8340-C47C275A6C50}" destId="{FFEE42D1-218A-412A-8284-BD0B6D68588A}" srcOrd="3" destOrd="0" presId="urn:microsoft.com/office/officeart/2018/2/layout/IconCircleList"/>
    <dgm:cxn modelId="{710D5FB1-8ABF-4060-9B39-EF41247C8DC5}" type="presParOf" srcId="{B7DDA7EB-31F6-4E1F-A5B8-0CE29EFAFF7A}" destId="{405B0F35-8874-47E5-8E08-000C27910741}" srcOrd="1" destOrd="0" presId="urn:microsoft.com/office/officeart/2018/2/layout/IconCircleList"/>
    <dgm:cxn modelId="{77ED25B5-AC99-4AE3-8054-EBC566695D8A}" type="presParOf" srcId="{B7DDA7EB-31F6-4E1F-A5B8-0CE29EFAFF7A}" destId="{16B98B0B-C681-48C2-8263-F8EBA70779E7}" srcOrd="2" destOrd="0" presId="urn:microsoft.com/office/officeart/2018/2/layout/IconCircleList"/>
    <dgm:cxn modelId="{34383A94-511F-4139-9FE0-A2B1190CA299}" type="presParOf" srcId="{16B98B0B-C681-48C2-8263-F8EBA70779E7}" destId="{EB3864C2-3F91-445F-B03B-4EB483B83781}" srcOrd="0" destOrd="0" presId="urn:microsoft.com/office/officeart/2018/2/layout/IconCircleList"/>
    <dgm:cxn modelId="{03725D5D-8B82-4646-8AA0-C0D8CB00356A}" type="presParOf" srcId="{16B98B0B-C681-48C2-8263-F8EBA70779E7}" destId="{CE5079EA-90F6-4B01-80A7-01F218D3A577}" srcOrd="1" destOrd="0" presId="urn:microsoft.com/office/officeart/2018/2/layout/IconCircleList"/>
    <dgm:cxn modelId="{912B0737-E914-46C8-99A2-C853086A3F9F}" type="presParOf" srcId="{16B98B0B-C681-48C2-8263-F8EBA70779E7}" destId="{CEE78C20-B1A4-4A78-B30D-630F981BFE53}" srcOrd="2" destOrd="0" presId="urn:microsoft.com/office/officeart/2018/2/layout/IconCircleList"/>
    <dgm:cxn modelId="{05F174FF-50A0-4768-B38C-B354301EE4DC}" type="presParOf" srcId="{16B98B0B-C681-48C2-8263-F8EBA70779E7}" destId="{4151D474-6D6C-46F8-BE85-E8A896021D84}" srcOrd="3" destOrd="0" presId="urn:microsoft.com/office/officeart/2018/2/layout/IconCircleList"/>
    <dgm:cxn modelId="{46EEFC3F-CD96-4A05-A9CB-C451EB26D372}" type="presParOf" srcId="{B7DDA7EB-31F6-4E1F-A5B8-0CE29EFAFF7A}" destId="{00DE827C-87CF-4CC8-9D49-B1D76532BBCB}" srcOrd="3" destOrd="0" presId="urn:microsoft.com/office/officeart/2018/2/layout/IconCircleList"/>
    <dgm:cxn modelId="{F0C0555D-E6D9-40FE-8066-4A40C6966565}" type="presParOf" srcId="{B7DDA7EB-31F6-4E1F-A5B8-0CE29EFAFF7A}" destId="{CC1C0EF1-0EC1-45F7-8A64-DCAA4ABF5AE4}" srcOrd="4" destOrd="0" presId="urn:microsoft.com/office/officeart/2018/2/layout/IconCircleList"/>
    <dgm:cxn modelId="{75999D33-A3CE-4474-8554-15F04BAEEA19}" type="presParOf" srcId="{CC1C0EF1-0EC1-45F7-8A64-DCAA4ABF5AE4}" destId="{9477AF11-D913-47D2-83EC-927F8C10228E}" srcOrd="0" destOrd="0" presId="urn:microsoft.com/office/officeart/2018/2/layout/IconCircleList"/>
    <dgm:cxn modelId="{E1D52252-19F2-41C6-B7C4-820501B4F1E7}" type="presParOf" srcId="{CC1C0EF1-0EC1-45F7-8A64-DCAA4ABF5AE4}" destId="{23660DE7-75CB-4279-802B-CD5946B29A26}" srcOrd="1" destOrd="0" presId="urn:microsoft.com/office/officeart/2018/2/layout/IconCircleList"/>
    <dgm:cxn modelId="{1FE89FA7-5855-4719-B25E-72648E0E1ED0}" type="presParOf" srcId="{CC1C0EF1-0EC1-45F7-8A64-DCAA4ABF5AE4}" destId="{154494E9-8EF0-46C0-8274-4B22E43E1DAC}" srcOrd="2" destOrd="0" presId="urn:microsoft.com/office/officeart/2018/2/layout/IconCircleList"/>
    <dgm:cxn modelId="{EF179008-35F1-45D3-B435-0ED7BB8C95F3}" type="presParOf" srcId="{CC1C0EF1-0EC1-45F7-8A64-DCAA4ABF5AE4}" destId="{9AE604E1-790E-41ED-BFFD-E8DFA1076C95}" srcOrd="3" destOrd="0" presId="urn:microsoft.com/office/officeart/2018/2/layout/IconCircleList"/>
    <dgm:cxn modelId="{D5E4C80A-6297-47E1-94EC-1CA0493A1354}" type="presParOf" srcId="{B7DDA7EB-31F6-4E1F-A5B8-0CE29EFAFF7A}" destId="{F2C29525-74D7-4127-A3DB-A00DFEE4E1B8}" srcOrd="5" destOrd="0" presId="urn:microsoft.com/office/officeart/2018/2/layout/IconCircleList"/>
    <dgm:cxn modelId="{C941FB67-DDB2-4987-ACAE-868BBA2E6CBD}" type="presParOf" srcId="{B7DDA7EB-31F6-4E1F-A5B8-0CE29EFAFF7A}" destId="{28E18538-2D77-4B24-A8C1-926DCB2EFC47}" srcOrd="6" destOrd="0" presId="urn:microsoft.com/office/officeart/2018/2/layout/IconCircleList"/>
    <dgm:cxn modelId="{E5B69991-62D5-4B34-B469-CDE5887B85C6}" type="presParOf" srcId="{28E18538-2D77-4B24-A8C1-926DCB2EFC47}" destId="{921AFE04-64D8-428B-A53C-017A5F707A03}" srcOrd="0" destOrd="0" presId="urn:microsoft.com/office/officeart/2018/2/layout/IconCircleList"/>
    <dgm:cxn modelId="{3B870F8C-876C-4B4F-846A-4A41D0CAF3B2}" type="presParOf" srcId="{28E18538-2D77-4B24-A8C1-926DCB2EFC47}" destId="{1C640094-64BF-4F93-AF1D-1736A4274C49}" srcOrd="1" destOrd="0" presId="urn:microsoft.com/office/officeart/2018/2/layout/IconCircleList"/>
    <dgm:cxn modelId="{0694C2EB-33D9-4D69-B379-B29BB290D334}" type="presParOf" srcId="{28E18538-2D77-4B24-A8C1-926DCB2EFC47}" destId="{EFDCC6B3-C404-4383-A2AC-EA5A3B54759E}" srcOrd="2" destOrd="0" presId="urn:microsoft.com/office/officeart/2018/2/layout/IconCircleList"/>
    <dgm:cxn modelId="{A2A7E1F5-E79F-4074-B6B9-13A3209B8815}" type="presParOf" srcId="{28E18538-2D77-4B24-A8C1-926DCB2EFC47}" destId="{4E614251-FFD6-43D3-99F5-3643B1D902B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6BC24ED-CE64-46F8-A4F6-CB4A82A74C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83D3AF-CC5E-4EF7-99BB-6D7975391364}">
      <dgm:prSet/>
      <dgm:spPr/>
      <dgm:t>
        <a:bodyPr/>
        <a:lstStyle/>
        <a:p>
          <a:pPr>
            <a:lnSpc>
              <a:spcPct val="100000"/>
            </a:lnSpc>
          </a:pPr>
          <a:r>
            <a:rPr lang="en-US">
              <a:latin typeface="Calibri Light" panose="020F0302020204030204"/>
            </a:rPr>
            <a:t>Collect more</a:t>
          </a:r>
          <a:r>
            <a:rPr lang="en-US"/>
            <a:t> </a:t>
          </a:r>
          <a:r>
            <a:rPr lang="en-US">
              <a:latin typeface="Calibri Light" panose="020F0302020204030204"/>
            </a:rPr>
            <a:t>data</a:t>
          </a:r>
          <a:endParaRPr lang="en-US"/>
        </a:p>
      </dgm:t>
    </dgm:pt>
    <dgm:pt modelId="{5807B6B1-E091-4618-B85B-508EB0237743}" type="parTrans" cxnId="{3AD1EF7E-9A65-4076-A605-A60F43E01673}">
      <dgm:prSet/>
      <dgm:spPr/>
      <dgm:t>
        <a:bodyPr/>
        <a:lstStyle/>
        <a:p>
          <a:endParaRPr lang="en-US"/>
        </a:p>
      </dgm:t>
    </dgm:pt>
    <dgm:pt modelId="{06221C73-BEA1-4333-BE2D-8728921B93B6}" type="sibTrans" cxnId="{3AD1EF7E-9A65-4076-A605-A60F43E01673}">
      <dgm:prSet/>
      <dgm:spPr/>
      <dgm:t>
        <a:bodyPr/>
        <a:lstStyle/>
        <a:p>
          <a:endParaRPr lang="en-US"/>
        </a:p>
      </dgm:t>
    </dgm:pt>
    <dgm:pt modelId="{7EFFFBE6-E984-4BD5-AA45-5751407D568C}">
      <dgm:prSet/>
      <dgm:spPr/>
      <dgm:t>
        <a:bodyPr/>
        <a:lstStyle/>
        <a:p>
          <a:pPr>
            <a:lnSpc>
              <a:spcPct val="100000"/>
            </a:lnSpc>
          </a:pPr>
          <a:r>
            <a:rPr lang="en-US"/>
            <a:t>Consult with public health professionals</a:t>
          </a:r>
        </a:p>
      </dgm:t>
    </dgm:pt>
    <dgm:pt modelId="{D3A23024-1D0D-4CE2-B4B4-1545E839EC79}" type="parTrans" cxnId="{9CE5A9F5-A94F-4C40-8EA0-EAD9F6801D5F}">
      <dgm:prSet/>
      <dgm:spPr/>
      <dgm:t>
        <a:bodyPr/>
        <a:lstStyle/>
        <a:p>
          <a:endParaRPr lang="en-US"/>
        </a:p>
      </dgm:t>
    </dgm:pt>
    <dgm:pt modelId="{ECE7E089-9A9F-44F5-830A-3A6452B646A3}" type="sibTrans" cxnId="{9CE5A9F5-A94F-4C40-8EA0-EAD9F6801D5F}">
      <dgm:prSet/>
      <dgm:spPr/>
      <dgm:t>
        <a:bodyPr/>
        <a:lstStyle/>
        <a:p>
          <a:endParaRPr lang="en-US"/>
        </a:p>
      </dgm:t>
    </dgm:pt>
    <dgm:pt modelId="{2FF1F0A5-FABE-4F02-84D0-D23CF8DA6181}">
      <dgm:prSet/>
      <dgm:spPr/>
      <dgm:t>
        <a:bodyPr/>
        <a:lstStyle/>
        <a:p>
          <a:pPr>
            <a:lnSpc>
              <a:spcPct val="100000"/>
            </a:lnSpc>
          </a:pPr>
          <a:r>
            <a:rPr lang="en-US"/>
            <a:t>Streamline data cleaning for making future analysis more scalable</a:t>
          </a:r>
        </a:p>
      </dgm:t>
    </dgm:pt>
    <dgm:pt modelId="{E3972A2E-6425-449C-A0BC-AC545597BA74}" type="parTrans" cxnId="{598F79F7-8CF7-4F43-90DA-19AC8ABDCB6B}">
      <dgm:prSet/>
      <dgm:spPr/>
      <dgm:t>
        <a:bodyPr/>
        <a:lstStyle/>
        <a:p>
          <a:endParaRPr lang="en-US"/>
        </a:p>
      </dgm:t>
    </dgm:pt>
    <dgm:pt modelId="{9FAD62BC-5FAB-4A3E-AA56-36E43D36695D}" type="sibTrans" cxnId="{598F79F7-8CF7-4F43-90DA-19AC8ABDCB6B}">
      <dgm:prSet/>
      <dgm:spPr/>
      <dgm:t>
        <a:bodyPr/>
        <a:lstStyle/>
        <a:p>
          <a:endParaRPr lang="en-US"/>
        </a:p>
      </dgm:t>
    </dgm:pt>
    <dgm:pt modelId="{8178E2D2-5A21-459B-8513-7EB942B54138}" type="pres">
      <dgm:prSet presAssocID="{46BC24ED-CE64-46F8-A4F6-CB4A82A74C08}" presName="root" presStyleCnt="0">
        <dgm:presLayoutVars>
          <dgm:dir/>
          <dgm:resizeHandles val="exact"/>
        </dgm:presLayoutVars>
      </dgm:prSet>
      <dgm:spPr/>
    </dgm:pt>
    <dgm:pt modelId="{2A3003A4-1B0E-492C-80CD-39BE5E19D7C6}" type="pres">
      <dgm:prSet presAssocID="{A783D3AF-CC5E-4EF7-99BB-6D7975391364}" presName="compNode" presStyleCnt="0"/>
      <dgm:spPr/>
    </dgm:pt>
    <dgm:pt modelId="{59359D87-3D4C-49B6-83C2-BA902C09A65C}" type="pres">
      <dgm:prSet presAssocID="{A783D3AF-CC5E-4EF7-99BB-6D7975391364}" presName="bgRect" presStyleLbl="bgShp" presStyleIdx="0" presStyleCnt="3"/>
      <dgm:spPr/>
    </dgm:pt>
    <dgm:pt modelId="{BC86AF2A-5E9A-4566-93E1-B35B9AD81CDC}" type="pres">
      <dgm:prSet presAssocID="{A783D3AF-CC5E-4EF7-99BB-6D79753913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93D03EF-468D-4BF1-9C3A-36255EA9AC40}" type="pres">
      <dgm:prSet presAssocID="{A783D3AF-CC5E-4EF7-99BB-6D7975391364}" presName="spaceRect" presStyleCnt="0"/>
      <dgm:spPr/>
    </dgm:pt>
    <dgm:pt modelId="{A5E00CC7-7304-4C90-89C5-E30A03EEAFB2}" type="pres">
      <dgm:prSet presAssocID="{A783D3AF-CC5E-4EF7-99BB-6D7975391364}" presName="parTx" presStyleLbl="revTx" presStyleIdx="0" presStyleCnt="3">
        <dgm:presLayoutVars>
          <dgm:chMax val="0"/>
          <dgm:chPref val="0"/>
        </dgm:presLayoutVars>
      </dgm:prSet>
      <dgm:spPr/>
    </dgm:pt>
    <dgm:pt modelId="{093368EE-ADAA-4EA9-85CC-AF5F94C53991}" type="pres">
      <dgm:prSet presAssocID="{06221C73-BEA1-4333-BE2D-8728921B93B6}" presName="sibTrans" presStyleCnt="0"/>
      <dgm:spPr/>
    </dgm:pt>
    <dgm:pt modelId="{386483A8-C436-42CD-ABD7-E557046086D8}" type="pres">
      <dgm:prSet presAssocID="{7EFFFBE6-E984-4BD5-AA45-5751407D568C}" presName="compNode" presStyleCnt="0"/>
      <dgm:spPr/>
    </dgm:pt>
    <dgm:pt modelId="{14A80F3B-B711-434C-BC56-D76017C59821}" type="pres">
      <dgm:prSet presAssocID="{7EFFFBE6-E984-4BD5-AA45-5751407D568C}" presName="bgRect" presStyleLbl="bgShp" presStyleIdx="1" presStyleCnt="3"/>
      <dgm:spPr/>
    </dgm:pt>
    <dgm:pt modelId="{C5A71ED7-EB19-4FB1-9542-A36CED20F50A}" type="pres">
      <dgm:prSet presAssocID="{7EFFFBE6-E984-4BD5-AA45-5751407D56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1075318A-575F-4B7B-9706-9008984ECC84}" type="pres">
      <dgm:prSet presAssocID="{7EFFFBE6-E984-4BD5-AA45-5751407D568C}" presName="spaceRect" presStyleCnt="0"/>
      <dgm:spPr/>
    </dgm:pt>
    <dgm:pt modelId="{C0729900-CC41-43ED-A069-66853535EAB8}" type="pres">
      <dgm:prSet presAssocID="{7EFFFBE6-E984-4BD5-AA45-5751407D568C}" presName="parTx" presStyleLbl="revTx" presStyleIdx="1" presStyleCnt="3">
        <dgm:presLayoutVars>
          <dgm:chMax val="0"/>
          <dgm:chPref val="0"/>
        </dgm:presLayoutVars>
      </dgm:prSet>
      <dgm:spPr/>
    </dgm:pt>
    <dgm:pt modelId="{345CDE84-5FCB-4A0C-A4FB-2E340333A47D}" type="pres">
      <dgm:prSet presAssocID="{ECE7E089-9A9F-44F5-830A-3A6452B646A3}" presName="sibTrans" presStyleCnt="0"/>
      <dgm:spPr/>
    </dgm:pt>
    <dgm:pt modelId="{8E6EE7D7-3A7F-45B9-8102-7C2CB3C03BAF}" type="pres">
      <dgm:prSet presAssocID="{2FF1F0A5-FABE-4F02-84D0-D23CF8DA6181}" presName="compNode" presStyleCnt="0"/>
      <dgm:spPr/>
    </dgm:pt>
    <dgm:pt modelId="{8E26E92D-D07A-45C1-8C1C-2F7A71E11441}" type="pres">
      <dgm:prSet presAssocID="{2FF1F0A5-FABE-4F02-84D0-D23CF8DA6181}" presName="bgRect" presStyleLbl="bgShp" presStyleIdx="2" presStyleCnt="3"/>
      <dgm:spPr/>
    </dgm:pt>
    <dgm:pt modelId="{14427C4D-6781-4E39-B444-C1360B86D350}" type="pres">
      <dgm:prSet presAssocID="{2FF1F0A5-FABE-4F02-84D0-D23CF8DA618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7877F4A8-E5C9-4DA8-989C-EF9B651C7A9B}" type="pres">
      <dgm:prSet presAssocID="{2FF1F0A5-FABE-4F02-84D0-D23CF8DA6181}" presName="spaceRect" presStyleCnt="0"/>
      <dgm:spPr/>
    </dgm:pt>
    <dgm:pt modelId="{53E73760-2765-4F34-AF71-EE95666F1CBC}" type="pres">
      <dgm:prSet presAssocID="{2FF1F0A5-FABE-4F02-84D0-D23CF8DA6181}" presName="parTx" presStyleLbl="revTx" presStyleIdx="2" presStyleCnt="3">
        <dgm:presLayoutVars>
          <dgm:chMax val="0"/>
          <dgm:chPref val="0"/>
        </dgm:presLayoutVars>
      </dgm:prSet>
      <dgm:spPr/>
    </dgm:pt>
  </dgm:ptLst>
  <dgm:cxnLst>
    <dgm:cxn modelId="{3AD1EF7E-9A65-4076-A605-A60F43E01673}" srcId="{46BC24ED-CE64-46F8-A4F6-CB4A82A74C08}" destId="{A783D3AF-CC5E-4EF7-99BB-6D7975391364}" srcOrd="0" destOrd="0" parTransId="{5807B6B1-E091-4618-B85B-508EB0237743}" sibTransId="{06221C73-BEA1-4333-BE2D-8728921B93B6}"/>
    <dgm:cxn modelId="{B3E04DA7-D172-462F-AA56-7B42F74963BA}" type="presOf" srcId="{2FF1F0A5-FABE-4F02-84D0-D23CF8DA6181}" destId="{53E73760-2765-4F34-AF71-EE95666F1CBC}" srcOrd="0" destOrd="0" presId="urn:microsoft.com/office/officeart/2018/2/layout/IconVerticalSolidList"/>
    <dgm:cxn modelId="{71CB1AAC-D0D3-4547-899E-14F576CF81EC}" type="presOf" srcId="{46BC24ED-CE64-46F8-A4F6-CB4A82A74C08}" destId="{8178E2D2-5A21-459B-8513-7EB942B54138}" srcOrd="0" destOrd="0" presId="urn:microsoft.com/office/officeart/2018/2/layout/IconVerticalSolidList"/>
    <dgm:cxn modelId="{0A8CECE9-72E2-4930-B7F9-77211B5ED58C}" type="presOf" srcId="{7EFFFBE6-E984-4BD5-AA45-5751407D568C}" destId="{C0729900-CC41-43ED-A069-66853535EAB8}" srcOrd="0" destOrd="0" presId="urn:microsoft.com/office/officeart/2018/2/layout/IconVerticalSolidList"/>
    <dgm:cxn modelId="{F7DDCEF1-71BD-4F6F-9FF4-6AA4C5355CA2}" type="presOf" srcId="{A783D3AF-CC5E-4EF7-99BB-6D7975391364}" destId="{A5E00CC7-7304-4C90-89C5-E30A03EEAFB2}" srcOrd="0" destOrd="0" presId="urn:microsoft.com/office/officeart/2018/2/layout/IconVerticalSolidList"/>
    <dgm:cxn modelId="{9CE5A9F5-A94F-4C40-8EA0-EAD9F6801D5F}" srcId="{46BC24ED-CE64-46F8-A4F6-CB4A82A74C08}" destId="{7EFFFBE6-E984-4BD5-AA45-5751407D568C}" srcOrd="1" destOrd="0" parTransId="{D3A23024-1D0D-4CE2-B4B4-1545E839EC79}" sibTransId="{ECE7E089-9A9F-44F5-830A-3A6452B646A3}"/>
    <dgm:cxn modelId="{598F79F7-8CF7-4F43-90DA-19AC8ABDCB6B}" srcId="{46BC24ED-CE64-46F8-A4F6-CB4A82A74C08}" destId="{2FF1F0A5-FABE-4F02-84D0-D23CF8DA6181}" srcOrd="2" destOrd="0" parTransId="{E3972A2E-6425-449C-A0BC-AC545597BA74}" sibTransId="{9FAD62BC-5FAB-4A3E-AA56-36E43D36695D}"/>
    <dgm:cxn modelId="{6C6E37FA-C517-4459-9471-DDF0EE8C5E4E}" type="presParOf" srcId="{8178E2D2-5A21-459B-8513-7EB942B54138}" destId="{2A3003A4-1B0E-492C-80CD-39BE5E19D7C6}" srcOrd="0" destOrd="0" presId="urn:microsoft.com/office/officeart/2018/2/layout/IconVerticalSolidList"/>
    <dgm:cxn modelId="{6365D046-E8F0-46B7-A519-62649B8F26E2}" type="presParOf" srcId="{2A3003A4-1B0E-492C-80CD-39BE5E19D7C6}" destId="{59359D87-3D4C-49B6-83C2-BA902C09A65C}" srcOrd="0" destOrd="0" presId="urn:microsoft.com/office/officeart/2018/2/layout/IconVerticalSolidList"/>
    <dgm:cxn modelId="{E9AF9DDA-534D-4E88-A9BF-204D4A4F7996}" type="presParOf" srcId="{2A3003A4-1B0E-492C-80CD-39BE5E19D7C6}" destId="{BC86AF2A-5E9A-4566-93E1-B35B9AD81CDC}" srcOrd="1" destOrd="0" presId="urn:microsoft.com/office/officeart/2018/2/layout/IconVerticalSolidList"/>
    <dgm:cxn modelId="{E4A36C35-8C8E-48DA-9D80-6D58D0EC54B8}" type="presParOf" srcId="{2A3003A4-1B0E-492C-80CD-39BE5E19D7C6}" destId="{B93D03EF-468D-4BF1-9C3A-36255EA9AC40}" srcOrd="2" destOrd="0" presId="urn:microsoft.com/office/officeart/2018/2/layout/IconVerticalSolidList"/>
    <dgm:cxn modelId="{D114B6EE-FC1F-40CA-BF05-C6CFEE386F71}" type="presParOf" srcId="{2A3003A4-1B0E-492C-80CD-39BE5E19D7C6}" destId="{A5E00CC7-7304-4C90-89C5-E30A03EEAFB2}" srcOrd="3" destOrd="0" presId="urn:microsoft.com/office/officeart/2018/2/layout/IconVerticalSolidList"/>
    <dgm:cxn modelId="{A6A62BE0-5A69-4C5A-840A-EC0DEE95AAF4}" type="presParOf" srcId="{8178E2D2-5A21-459B-8513-7EB942B54138}" destId="{093368EE-ADAA-4EA9-85CC-AF5F94C53991}" srcOrd="1" destOrd="0" presId="urn:microsoft.com/office/officeart/2018/2/layout/IconVerticalSolidList"/>
    <dgm:cxn modelId="{105E0284-9337-43D3-8973-061B3EB12D27}" type="presParOf" srcId="{8178E2D2-5A21-459B-8513-7EB942B54138}" destId="{386483A8-C436-42CD-ABD7-E557046086D8}" srcOrd="2" destOrd="0" presId="urn:microsoft.com/office/officeart/2018/2/layout/IconVerticalSolidList"/>
    <dgm:cxn modelId="{51A36BBE-A70A-4944-A138-31C5051372D7}" type="presParOf" srcId="{386483A8-C436-42CD-ABD7-E557046086D8}" destId="{14A80F3B-B711-434C-BC56-D76017C59821}" srcOrd="0" destOrd="0" presId="urn:microsoft.com/office/officeart/2018/2/layout/IconVerticalSolidList"/>
    <dgm:cxn modelId="{98605A12-E7D4-4D8D-AAEA-532A7B7A58E7}" type="presParOf" srcId="{386483A8-C436-42CD-ABD7-E557046086D8}" destId="{C5A71ED7-EB19-4FB1-9542-A36CED20F50A}" srcOrd="1" destOrd="0" presId="urn:microsoft.com/office/officeart/2018/2/layout/IconVerticalSolidList"/>
    <dgm:cxn modelId="{9A775A14-ECC8-418A-9D14-762E5597B5A1}" type="presParOf" srcId="{386483A8-C436-42CD-ABD7-E557046086D8}" destId="{1075318A-575F-4B7B-9706-9008984ECC84}" srcOrd="2" destOrd="0" presId="urn:microsoft.com/office/officeart/2018/2/layout/IconVerticalSolidList"/>
    <dgm:cxn modelId="{1F1F4B29-FAB4-4245-B53C-401D821B220E}" type="presParOf" srcId="{386483A8-C436-42CD-ABD7-E557046086D8}" destId="{C0729900-CC41-43ED-A069-66853535EAB8}" srcOrd="3" destOrd="0" presId="urn:microsoft.com/office/officeart/2018/2/layout/IconVerticalSolidList"/>
    <dgm:cxn modelId="{37F6BE9E-6F78-4691-9A00-99A28F4CFB40}" type="presParOf" srcId="{8178E2D2-5A21-459B-8513-7EB942B54138}" destId="{345CDE84-5FCB-4A0C-A4FB-2E340333A47D}" srcOrd="3" destOrd="0" presId="urn:microsoft.com/office/officeart/2018/2/layout/IconVerticalSolidList"/>
    <dgm:cxn modelId="{0F436280-A32D-4F39-9F65-7FCF8E08EE9C}" type="presParOf" srcId="{8178E2D2-5A21-459B-8513-7EB942B54138}" destId="{8E6EE7D7-3A7F-45B9-8102-7C2CB3C03BAF}" srcOrd="4" destOrd="0" presId="urn:microsoft.com/office/officeart/2018/2/layout/IconVerticalSolidList"/>
    <dgm:cxn modelId="{C57889C9-C55F-4946-A7F1-7EFB76C362DD}" type="presParOf" srcId="{8E6EE7D7-3A7F-45B9-8102-7C2CB3C03BAF}" destId="{8E26E92D-D07A-45C1-8C1C-2F7A71E11441}" srcOrd="0" destOrd="0" presId="urn:microsoft.com/office/officeart/2018/2/layout/IconVerticalSolidList"/>
    <dgm:cxn modelId="{214C27B6-F3E2-4E8A-A2C1-293F002BBB69}" type="presParOf" srcId="{8E6EE7D7-3A7F-45B9-8102-7C2CB3C03BAF}" destId="{14427C4D-6781-4E39-B444-C1360B86D350}" srcOrd="1" destOrd="0" presId="urn:microsoft.com/office/officeart/2018/2/layout/IconVerticalSolidList"/>
    <dgm:cxn modelId="{7E67EAB0-3D69-44F2-8612-C73EE8A253ED}" type="presParOf" srcId="{8E6EE7D7-3A7F-45B9-8102-7C2CB3C03BAF}" destId="{7877F4A8-E5C9-4DA8-989C-EF9B651C7A9B}" srcOrd="2" destOrd="0" presId="urn:microsoft.com/office/officeart/2018/2/layout/IconVerticalSolidList"/>
    <dgm:cxn modelId="{8BAD275A-7D40-42CF-822B-454921FFDE2D}" type="presParOf" srcId="{8E6EE7D7-3A7F-45B9-8102-7C2CB3C03BAF}" destId="{53E73760-2765-4F34-AF71-EE95666F1CB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3D3FA1E-E8C1-4D5C-B3E6-C11DC0A65FCF}"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197A2748-07B5-4755-B694-8D2CF4D7B0FA}">
      <dgm:prSet/>
      <dgm:spPr/>
      <dgm:t>
        <a:bodyPr/>
        <a:lstStyle/>
        <a:p>
          <a:pPr rtl="0"/>
          <a:r>
            <a:rPr lang="en-US">
              <a:latin typeface="Calibri Light" panose="020F0302020204030204"/>
            </a:rPr>
            <a:t>Working off</a:t>
          </a:r>
          <a:r>
            <a:rPr lang="en-US"/>
            <a:t> </a:t>
          </a:r>
          <a:r>
            <a:rPr lang="en-US">
              <a:latin typeface="Calibri Light" panose="020F0302020204030204"/>
            </a:rPr>
            <a:t>of constructive criticism</a:t>
          </a:r>
          <a:endParaRPr lang="en-US"/>
        </a:p>
      </dgm:t>
    </dgm:pt>
    <dgm:pt modelId="{A7E1E8AC-A8E6-4CD6-BED1-F4192464B116}" type="parTrans" cxnId="{7EEECC95-D529-4BD5-AB23-AC1629FB0951}">
      <dgm:prSet/>
      <dgm:spPr/>
      <dgm:t>
        <a:bodyPr/>
        <a:lstStyle/>
        <a:p>
          <a:endParaRPr lang="en-US"/>
        </a:p>
      </dgm:t>
    </dgm:pt>
    <dgm:pt modelId="{4A2BFDCC-E747-4C04-86D7-6806546CEEA6}" type="sibTrans" cxnId="{7EEECC95-D529-4BD5-AB23-AC1629FB0951}">
      <dgm:prSet phldrT="01" phldr="0"/>
      <dgm:spPr/>
      <dgm:t>
        <a:bodyPr/>
        <a:lstStyle/>
        <a:p>
          <a:r>
            <a:rPr lang="en-US"/>
            <a:t>01</a:t>
          </a:r>
        </a:p>
      </dgm:t>
    </dgm:pt>
    <dgm:pt modelId="{A19DEB65-488F-4A3F-9673-03EEA5772C3C}">
      <dgm:prSet/>
      <dgm:spPr/>
      <dgm:t>
        <a:bodyPr/>
        <a:lstStyle/>
        <a:p>
          <a:pPr rtl="0"/>
          <a:r>
            <a:rPr lang="en-US"/>
            <a:t>Doing research and </a:t>
          </a:r>
          <a:r>
            <a:rPr lang="en-US">
              <a:latin typeface="Calibri Light" panose="020F0302020204030204"/>
            </a:rPr>
            <a:t>supplementing</a:t>
          </a:r>
          <a:r>
            <a:rPr lang="en-US"/>
            <a:t> </a:t>
          </a:r>
          <a:r>
            <a:rPr lang="en-US">
              <a:latin typeface="Calibri Light" panose="020F0302020204030204"/>
            </a:rPr>
            <a:t>current </a:t>
          </a:r>
          <a:r>
            <a:rPr lang="en-US"/>
            <a:t>findings from the research</a:t>
          </a:r>
        </a:p>
      </dgm:t>
    </dgm:pt>
    <dgm:pt modelId="{3AA3B73D-0DD4-4CB7-80D5-5F8F7DF8E085}" type="parTrans" cxnId="{AB798856-A9D4-440A-B735-004B90AD9ACC}">
      <dgm:prSet/>
      <dgm:spPr/>
      <dgm:t>
        <a:bodyPr/>
        <a:lstStyle/>
        <a:p>
          <a:endParaRPr lang="en-US"/>
        </a:p>
      </dgm:t>
    </dgm:pt>
    <dgm:pt modelId="{09866827-D571-4AA2-AFC2-CD5C4B3EEC91}" type="sibTrans" cxnId="{AB798856-A9D4-440A-B735-004B90AD9ACC}">
      <dgm:prSet phldrT="02" phldr="0"/>
      <dgm:spPr/>
      <dgm:t>
        <a:bodyPr/>
        <a:lstStyle/>
        <a:p>
          <a:r>
            <a:rPr lang="en-US"/>
            <a:t>02</a:t>
          </a:r>
        </a:p>
      </dgm:t>
    </dgm:pt>
    <dgm:pt modelId="{BFF256A6-74DA-4419-BA15-FD1EBB3C228C}">
      <dgm:prSet/>
      <dgm:spPr/>
      <dgm:t>
        <a:bodyPr/>
        <a:lstStyle/>
        <a:p>
          <a:r>
            <a:rPr lang="en-US"/>
            <a:t>Overcoming obstacles and </a:t>
          </a:r>
          <a:r>
            <a:rPr lang="en-US">
              <a:latin typeface="Calibri Light" panose="020F0302020204030204"/>
            </a:rPr>
            <a:t>communicating</a:t>
          </a:r>
          <a:r>
            <a:rPr lang="en-US"/>
            <a:t> effectively </a:t>
          </a:r>
        </a:p>
      </dgm:t>
    </dgm:pt>
    <dgm:pt modelId="{2CB4C454-D481-41E1-B8AE-5AF4BF29B9EC}" type="parTrans" cxnId="{F5AA8914-0D06-4A33-9974-93B123000606}">
      <dgm:prSet/>
      <dgm:spPr/>
      <dgm:t>
        <a:bodyPr/>
        <a:lstStyle/>
        <a:p>
          <a:endParaRPr lang="en-US"/>
        </a:p>
      </dgm:t>
    </dgm:pt>
    <dgm:pt modelId="{9C7C6E85-09BB-48B0-8EAF-0BFB635132C3}" type="sibTrans" cxnId="{F5AA8914-0D06-4A33-9974-93B123000606}">
      <dgm:prSet phldrT="03" phldr="0"/>
      <dgm:spPr/>
      <dgm:t>
        <a:bodyPr/>
        <a:lstStyle/>
        <a:p>
          <a:r>
            <a:rPr lang="en-US"/>
            <a:t>03</a:t>
          </a:r>
        </a:p>
      </dgm:t>
    </dgm:pt>
    <dgm:pt modelId="{AAB2E818-F322-44E7-B9E3-A27AF3D46FDC}">
      <dgm:prSet/>
      <dgm:spPr/>
      <dgm:t>
        <a:bodyPr/>
        <a:lstStyle/>
        <a:p>
          <a:r>
            <a:rPr lang="en-US"/>
            <a:t>Adapting to what our research provided</a:t>
          </a:r>
        </a:p>
      </dgm:t>
    </dgm:pt>
    <dgm:pt modelId="{99569C33-C4A5-4DDA-84F0-0CD309499C9C}" type="parTrans" cxnId="{D813422E-65BE-4AA2-87D6-FEB4CD08802A}">
      <dgm:prSet/>
      <dgm:spPr/>
      <dgm:t>
        <a:bodyPr/>
        <a:lstStyle/>
        <a:p>
          <a:endParaRPr lang="en-US"/>
        </a:p>
      </dgm:t>
    </dgm:pt>
    <dgm:pt modelId="{C7227734-E51E-4375-B9FB-BAEE5B45B27B}" type="sibTrans" cxnId="{D813422E-65BE-4AA2-87D6-FEB4CD08802A}">
      <dgm:prSet phldrT="04" phldr="0"/>
      <dgm:spPr/>
      <dgm:t>
        <a:bodyPr/>
        <a:lstStyle/>
        <a:p>
          <a:r>
            <a:rPr lang="en-US"/>
            <a:t>04</a:t>
          </a:r>
        </a:p>
      </dgm:t>
    </dgm:pt>
    <dgm:pt modelId="{5CF81018-3217-4E10-B60A-4623A8CBAC1B}" type="pres">
      <dgm:prSet presAssocID="{D3D3FA1E-E8C1-4D5C-B3E6-C11DC0A65FCF}" presName="Name0" presStyleCnt="0">
        <dgm:presLayoutVars>
          <dgm:animLvl val="lvl"/>
          <dgm:resizeHandles val="exact"/>
        </dgm:presLayoutVars>
      </dgm:prSet>
      <dgm:spPr/>
    </dgm:pt>
    <dgm:pt modelId="{370CDD25-D8A5-4328-A4F8-AD7504DA1732}" type="pres">
      <dgm:prSet presAssocID="{197A2748-07B5-4755-B694-8D2CF4D7B0FA}" presName="compositeNode" presStyleCnt="0">
        <dgm:presLayoutVars>
          <dgm:bulletEnabled val="1"/>
        </dgm:presLayoutVars>
      </dgm:prSet>
      <dgm:spPr/>
    </dgm:pt>
    <dgm:pt modelId="{ABDC5965-0FB6-4FAB-B346-D3EFB39EFAFC}" type="pres">
      <dgm:prSet presAssocID="{197A2748-07B5-4755-B694-8D2CF4D7B0FA}" presName="bgRect" presStyleLbl="alignNode1" presStyleIdx="0" presStyleCnt="4"/>
      <dgm:spPr/>
    </dgm:pt>
    <dgm:pt modelId="{A76DCDF2-02FC-41E8-B271-1B71239653CA}" type="pres">
      <dgm:prSet presAssocID="{4A2BFDCC-E747-4C04-86D7-6806546CEEA6}" presName="sibTransNodeRect" presStyleLbl="alignNode1" presStyleIdx="0" presStyleCnt="4">
        <dgm:presLayoutVars>
          <dgm:chMax val="0"/>
          <dgm:bulletEnabled val="1"/>
        </dgm:presLayoutVars>
      </dgm:prSet>
      <dgm:spPr/>
    </dgm:pt>
    <dgm:pt modelId="{1117704A-DA2F-4825-9437-3ECCCF563C0D}" type="pres">
      <dgm:prSet presAssocID="{197A2748-07B5-4755-B694-8D2CF4D7B0FA}" presName="nodeRect" presStyleLbl="alignNode1" presStyleIdx="0" presStyleCnt="4">
        <dgm:presLayoutVars>
          <dgm:bulletEnabled val="1"/>
        </dgm:presLayoutVars>
      </dgm:prSet>
      <dgm:spPr/>
    </dgm:pt>
    <dgm:pt modelId="{D7D0EE17-0930-402D-B06A-612447110109}" type="pres">
      <dgm:prSet presAssocID="{4A2BFDCC-E747-4C04-86D7-6806546CEEA6}" presName="sibTrans" presStyleCnt="0"/>
      <dgm:spPr/>
    </dgm:pt>
    <dgm:pt modelId="{C3169B02-E9BD-4D4B-8E79-D919873A77DA}" type="pres">
      <dgm:prSet presAssocID="{A19DEB65-488F-4A3F-9673-03EEA5772C3C}" presName="compositeNode" presStyleCnt="0">
        <dgm:presLayoutVars>
          <dgm:bulletEnabled val="1"/>
        </dgm:presLayoutVars>
      </dgm:prSet>
      <dgm:spPr/>
    </dgm:pt>
    <dgm:pt modelId="{6A58C989-28B7-4299-88D6-4EB4C1AB285B}" type="pres">
      <dgm:prSet presAssocID="{A19DEB65-488F-4A3F-9673-03EEA5772C3C}" presName="bgRect" presStyleLbl="alignNode1" presStyleIdx="1" presStyleCnt="4"/>
      <dgm:spPr/>
    </dgm:pt>
    <dgm:pt modelId="{049C070B-AA85-4D26-A532-742DF657B536}" type="pres">
      <dgm:prSet presAssocID="{09866827-D571-4AA2-AFC2-CD5C4B3EEC91}" presName="sibTransNodeRect" presStyleLbl="alignNode1" presStyleIdx="1" presStyleCnt="4">
        <dgm:presLayoutVars>
          <dgm:chMax val="0"/>
          <dgm:bulletEnabled val="1"/>
        </dgm:presLayoutVars>
      </dgm:prSet>
      <dgm:spPr/>
    </dgm:pt>
    <dgm:pt modelId="{9E3B371C-49B4-4DEC-BA8C-0468B009B77A}" type="pres">
      <dgm:prSet presAssocID="{A19DEB65-488F-4A3F-9673-03EEA5772C3C}" presName="nodeRect" presStyleLbl="alignNode1" presStyleIdx="1" presStyleCnt="4">
        <dgm:presLayoutVars>
          <dgm:bulletEnabled val="1"/>
        </dgm:presLayoutVars>
      </dgm:prSet>
      <dgm:spPr/>
    </dgm:pt>
    <dgm:pt modelId="{D9659E9A-4AEA-486B-A894-6F0C7F8B442B}" type="pres">
      <dgm:prSet presAssocID="{09866827-D571-4AA2-AFC2-CD5C4B3EEC91}" presName="sibTrans" presStyleCnt="0"/>
      <dgm:spPr/>
    </dgm:pt>
    <dgm:pt modelId="{F227C576-F056-4778-BB61-68E8F97ABF0D}" type="pres">
      <dgm:prSet presAssocID="{BFF256A6-74DA-4419-BA15-FD1EBB3C228C}" presName="compositeNode" presStyleCnt="0">
        <dgm:presLayoutVars>
          <dgm:bulletEnabled val="1"/>
        </dgm:presLayoutVars>
      </dgm:prSet>
      <dgm:spPr/>
    </dgm:pt>
    <dgm:pt modelId="{97717534-16BA-4CB2-920C-D4FD4C58607C}" type="pres">
      <dgm:prSet presAssocID="{BFF256A6-74DA-4419-BA15-FD1EBB3C228C}" presName="bgRect" presStyleLbl="alignNode1" presStyleIdx="2" presStyleCnt="4"/>
      <dgm:spPr/>
    </dgm:pt>
    <dgm:pt modelId="{97363AB8-87F4-4BA5-B0EE-9E720ADC566B}" type="pres">
      <dgm:prSet presAssocID="{9C7C6E85-09BB-48B0-8EAF-0BFB635132C3}" presName="sibTransNodeRect" presStyleLbl="alignNode1" presStyleIdx="2" presStyleCnt="4">
        <dgm:presLayoutVars>
          <dgm:chMax val="0"/>
          <dgm:bulletEnabled val="1"/>
        </dgm:presLayoutVars>
      </dgm:prSet>
      <dgm:spPr/>
    </dgm:pt>
    <dgm:pt modelId="{C78090D9-1492-44F2-B912-01924EEDB98D}" type="pres">
      <dgm:prSet presAssocID="{BFF256A6-74DA-4419-BA15-FD1EBB3C228C}" presName="nodeRect" presStyleLbl="alignNode1" presStyleIdx="2" presStyleCnt="4">
        <dgm:presLayoutVars>
          <dgm:bulletEnabled val="1"/>
        </dgm:presLayoutVars>
      </dgm:prSet>
      <dgm:spPr/>
    </dgm:pt>
    <dgm:pt modelId="{672403A8-D9B5-424C-B22B-112C2FF07617}" type="pres">
      <dgm:prSet presAssocID="{9C7C6E85-09BB-48B0-8EAF-0BFB635132C3}" presName="sibTrans" presStyleCnt="0"/>
      <dgm:spPr/>
    </dgm:pt>
    <dgm:pt modelId="{BD1174C1-3D30-4285-B26E-C54F084C8792}" type="pres">
      <dgm:prSet presAssocID="{AAB2E818-F322-44E7-B9E3-A27AF3D46FDC}" presName="compositeNode" presStyleCnt="0">
        <dgm:presLayoutVars>
          <dgm:bulletEnabled val="1"/>
        </dgm:presLayoutVars>
      </dgm:prSet>
      <dgm:spPr/>
    </dgm:pt>
    <dgm:pt modelId="{84502990-72B2-4861-8E3E-4384A64DE3AB}" type="pres">
      <dgm:prSet presAssocID="{AAB2E818-F322-44E7-B9E3-A27AF3D46FDC}" presName="bgRect" presStyleLbl="alignNode1" presStyleIdx="3" presStyleCnt="4"/>
      <dgm:spPr/>
    </dgm:pt>
    <dgm:pt modelId="{E445E163-3FBC-40DD-B080-34B90240864C}" type="pres">
      <dgm:prSet presAssocID="{C7227734-E51E-4375-B9FB-BAEE5B45B27B}" presName="sibTransNodeRect" presStyleLbl="alignNode1" presStyleIdx="3" presStyleCnt="4">
        <dgm:presLayoutVars>
          <dgm:chMax val="0"/>
          <dgm:bulletEnabled val="1"/>
        </dgm:presLayoutVars>
      </dgm:prSet>
      <dgm:spPr/>
    </dgm:pt>
    <dgm:pt modelId="{34BEA33B-3B79-4CE9-819B-09BD891BCD04}" type="pres">
      <dgm:prSet presAssocID="{AAB2E818-F322-44E7-B9E3-A27AF3D46FDC}" presName="nodeRect" presStyleLbl="alignNode1" presStyleIdx="3" presStyleCnt="4">
        <dgm:presLayoutVars>
          <dgm:bulletEnabled val="1"/>
        </dgm:presLayoutVars>
      </dgm:prSet>
      <dgm:spPr/>
    </dgm:pt>
  </dgm:ptLst>
  <dgm:cxnLst>
    <dgm:cxn modelId="{BA647405-AD17-49BE-BE01-FBB04BC69E51}" type="presOf" srcId="{AAB2E818-F322-44E7-B9E3-A27AF3D46FDC}" destId="{84502990-72B2-4861-8E3E-4384A64DE3AB}" srcOrd="0" destOrd="0" presId="urn:microsoft.com/office/officeart/2016/7/layout/LinearBlockProcessNumbered"/>
    <dgm:cxn modelId="{D0D86313-376A-42D6-909F-D7A640D3D99D}" type="presOf" srcId="{A19DEB65-488F-4A3F-9673-03EEA5772C3C}" destId="{9E3B371C-49B4-4DEC-BA8C-0468B009B77A}" srcOrd="1" destOrd="0" presId="urn:microsoft.com/office/officeart/2016/7/layout/LinearBlockProcessNumbered"/>
    <dgm:cxn modelId="{F5AA8914-0D06-4A33-9974-93B123000606}" srcId="{D3D3FA1E-E8C1-4D5C-B3E6-C11DC0A65FCF}" destId="{BFF256A6-74DA-4419-BA15-FD1EBB3C228C}" srcOrd="2" destOrd="0" parTransId="{2CB4C454-D481-41E1-B8AE-5AF4BF29B9EC}" sibTransId="{9C7C6E85-09BB-48B0-8EAF-0BFB635132C3}"/>
    <dgm:cxn modelId="{D813422E-65BE-4AA2-87D6-FEB4CD08802A}" srcId="{D3D3FA1E-E8C1-4D5C-B3E6-C11DC0A65FCF}" destId="{AAB2E818-F322-44E7-B9E3-A27AF3D46FDC}" srcOrd="3" destOrd="0" parTransId="{99569C33-C4A5-4DDA-84F0-0CD309499C9C}" sibTransId="{C7227734-E51E-4375-B9FB-BAEE5B45B27B}"/>
    <dgm:cxn modelId="{FE001C3A-F749-43BE-95B7-A27DB62D3D61}" type="presOf" srcId="{A19DEB65-488F-4A3F-9673-03EEA5772C3C}" destId="{6A58C989-28B7-4299-88D6-4EB4C1AB285B}" srcOrd="0" destOrd="0" presId="urn:microsoft.com/office/officeart/2016/7/layout/LinearBlockProcessNumbered"/>
    <dgm:cxn modelId="{3191C13B-883C-4AAC-B21A-441E8A8A371F}" type="presOf" srcId="{BFF256A6-74DA-4419-BA15-FD1EBB3C228C}" destId="{C78090D9-1492-44F2-B912-01924EEDB98D}" srcOrd="1" destOrd="0" presId="urn:microsoft.com/office/officeart/2016/7/layout/LinearBlockProcessNumbered"/>
    <dgm:cxn modelId="{A877A842-F6EB-4DCC-A943-C91E981FD323}" type="presOf" srcId="{C7227734-E51E-4375-B9FB-BAEE5B45B27B}" destId="{E445E163-3FBC-40DD-B080-34B90240864C}" srcOrd="0" destOrd="0" presId="urn:microsoft.com/office/officeart/2016/7/layout/LinearBlockProcessNumbered"/>
    <dgm:cxn modelId="{0AD4C369-F72F-4024-BA6E-37FEDE87F454}" type="presOf" srcId="{BFF256A6-74DA-4419-BA15-FD1EBB3C228C}" destId="{97717534-16BA-4CB2-920C-D4FD4C58607C}" srcOrd="0" destOrd="0" presId="urn:microsoft.com/office/officeart/2016/7/layout/LinearBlockProcessNumbered"/>
    <dgm:cxn modelId="{AB798856-A9D4-440A-B735-004B90AD9ACC}" srcId="{D3D3FA1E-E8C1-4D5C-B3E6-C11DC0A65FCF}" destId="{A19DEB65-488F-4A3F-9673-03EEA5772C3C}" srcOrd="1" destOrd="0" parTransId="{3AA3B73D-0DD4-4CB7-80D5-5F8F7DF8E085}" sibTransId="{09866827-D571-4AA2-AFC2-CD5C4B3EEC91}"/>
    <dgm:cxn modelId="{36DB4483-7A0A-43B1-AE39-A06F8B6E5063}" type="presOf" srcId="{197A2748-07B5-4755-B694-8D2CF4D7B0FA}" destId="{ABDC5965-0FB6-4FAB-B346-D3EFB39EFAFC}" srcOrd="0" destOrd="0" presId="urn:microsoft.com/office/officeart/2016/7/layout/LinearBlockProcessNumbered"/>
    <dgm:cxn modelId="{3DDD5A92-7878-4E26-85D9-461BB191E4FC}" type="presOf" srcId="{AAB2E818-F322-44E7-B9E3-A27AF3D46FDC}" destId="{34BEA33B-3B79-4CE9-819B-09BD891BCD04}" srcOrd="1" destOrd="0" presId="urn:microsoft.com/office/officeart/2016/7/layout/LinearBlockProcessNumbered"/>
    <dgm:cxn modelId="{7EEECC95-D529-4BD5-AB23-AC1629FB0951}" srcId="{D3D3FA1E-E8C1-4D5C-B3E6-C11DC0A65FCF}" destId="{197A2748-07B5-4755-B694-8D2CF4D7B0FA}" srcOrd="0" destOrd="0" parTransId="{A7E1E8AC-A8E6-4CD6-BED1-F4192464B116}" sibTransId="{4A2BFDCC-E747-4C04-86D7-6806546CEEA6}"/>
    <dgm:cxn modelId="{77ED0598-9466-42DF-A9C8-39E153CD478E}" type="presOf" srcId="{D3D3FA1E-E8C1-4D5C-B3E6-C11DC0A65FCF}" destId="{5CF81018-3217-4E10-B60A-4623A8CBAC1B}" srcOrd="0" destOrd="0" presId="urn:microsoft.com/office/officeart/2016/7/layout/LinearBlockProcessNumbered"/>
    <dgm:cxn modelId="{54F1A398-5A50-4017-BC3D-D6A18EF5B4E5}" type="presOf" srcId="{197A2748-07B5-4755-B694-8D2CF4D7B0FA}" destId="{1117704A-DA2F-4825-9437-3ECCCF563C0D}" srcOrd="1" destOrd="0" presId="urn:microsoft.com/office/officeart/2016/7/layout/LinearBlockProcessNumbered"/>
    <dgm:cxn modelId="{58D718C6-EF6B-405C-9B33-960F65E490BF}" type="presOf" srcId="{09866827-D571-4AA2-AFC2-CD5C4B3EEC91}" destId="{049C070B-AA85-4D26-A532-742DF657B536}" srcOrd="0" destOrd="0" presId="urn:microsoft.com/office/officeart/2016/7/layout/LinearBlockProcessNumbered"/>
    <dgm:cxn modelId="{7F0927E7-1FCC-44EF-AC84-CA977BFC2523}" type="presOf" srcId="{9C7C6E85-09BB-48B0-8EAF-0BFB635132C3}" destId="{97363AB8-87F4-4BA5-B0EE-9E720ADC566B}" srcOrd="0" destOrd="0" presId="urn:microsoft.com/office/officeart/2016/7/layout/LinearBlockProcessNumbered"/>
    <dgm:cxn modelId="{7F9007EE-4809-4B3F-90CB-717D56BDE5FE}" type="presOf" srcId="{4A2BFDCC-E747-4C04-86D7-6806546CEEA6}" destId="{A76DCDF2-02FC-41E8-B271-1B71239653CA}" srcOrd="0" destOrd="0" presId="urn:microsoft.com/office/officeart/2016/7/layout/LinearBlockProcessNumbered"/>
    <dgm:cxn modelId="{E3245D70-C156-4080-B20D-673FE718B5A4}" type="presParOf" srcId="{5CF81018-3217-4E10-B60A-4623A8CBAC1B}" destId="{370CDD25-D8A5-4328-A4F8-AD7504DA1732}" srcOrd="0" destOrd="0" presId="urn:microsoft.com/office/officeart/2016/7/layout/LinearBlockProcessNumbered"/>
    <dgm:cxn modelId="{09CA35BB-732D-449B-A187-76A3E634A9C6}" type="presParOf" srcId="{370CDD25-D8A5-4328-A4F8-AD7504DA1732}" destId="{ABDC5965-0FB6-4FAB-B346-D3EFB39EFAFC}" srcOrd="0" destOrd="0" presId="urn:microsoft.com/office/officeart/2016/7/layout/LinearBlockProcessNumbered"/>
    <dgm:cxn modelId="{9182E279-C22E-44E7-B6C2-84D2CEB8F822}" type="presParOf" srcId="{370CDD25-D8A5-4328-A4F8-AD7504DA1732}" destId="{A76DCDF2-02FC-41E8-B271-1B71239653CA}" srcOrd="1" destOrd="0" presId="urn:microsoft.com/office/officeart/2016/7/layout/LinearBlockProcessNumbered"/>
    <dgm:cxn modelId="{EED766A2-05C2-4ED4-AC13-7AEFD3F77E7D}" type="presParOf" srcId="{370CDD25-D8A5-4328-A4F8-AD7504DA1732}" destId="{1117704A-DA2F-4825-9437-3ECCCF563C0D}" srcOrd="2" destOrd="0" presId="urn:microsoft.com/office/officeart/2016/7/layout/LinearBlockProcessNumbered"/>
    <dgm:cxn modelId="{FEB2838B-FEAE-4735-B673-BA9A730C9315}" type="presParOf" srcId="{5CF81018-3217-4E10-B60A-4623A8CBAC1B}" destId="{D7D0EE17-0930-402D-B06A-612447110109}" srcOrd="1" destOrd="0" presId="urn:microsoft.com/office/officeart/2016/7/layout/LinearBlockProcessNumbered"/>
    <dgm:cxn modelId="{A26F1AF7-BB76-4E09-B586-506434CCA118}" type="presParOf" srcId="{5CF81018-3217-4E10-B60A-4623A8CBAC1B}" destId="{C3169B02-E9BD-4D4B-8E79-D919873A77DA}" srcOrd="2" destOrd="0" presId="urn:microsoft.com/office/officeart/2016/7/layout/LinearBlockProcessNumbered"/>
    <dgm:cxn modelId="{E51C08C9-2F30-4211-B785-75084D32FEA5}" type="presParOf" srcId="{C3169B02-E9BD-4D4B-8E79-D919873A77DA}" destId="{6A58C989-28B7-4299-88D6-4EB4C1AB285B}" srcOrd="0" destOrd="0" presId="urn:microsoft.com/office/officeart/2016/7/layout/LinearBlockProcessNumbered"/>
    <dgm:cxn modelId="{310DB510-4A4A-40C4-B126-A3A59F210766}" type="presParOf" srcId="{C3169B02-E9BD-4D4B-8E79-D919873A77DA}" destId="{049C070B-AA85-4D26-A532-742DF657B536}" srcOrd="1" destOrd="0" presId="urn:microsoft.com/office/officeart/2016/7/layout/LinearBlockProcessNumbered"/>
    <dgm:cxn modelId="{CE99317D-DD2D-4FC0-9A60-42BC7EFEAB40}" type="presParOf" srcId="{C3169B02-E9BD-4D4B-8E79-D919873A77DA}" destId="{9E3B371C-49B4-4DEC-BA8C-0468B009B77A}" srcOrd="2" destOrd="0" presId="urn:microsoft.com/office/officeart/2016/7/layout/LinearBlockProcessNumbered"/>
    <dgm:cxn modelId="{DEE14281-52CA-4836-813F-A60997BB9608}" type="presParOf" srcId="{5CF81018-3217-4E10-B60A-4623A8CBAC1B}" destId="{D9659E9A-4AEA-486B-A894-6F0C7F8B442B}" srcOrd="3" destOrd="0" presId="urn:microsoft.com/office/officeart/2016/7/layout/LinearBlockProcessNumbered"/>
    <dgm:cxn modelId="{DF343AC4-C9A9-4EA7-A6AD-5E6656A2BB4B}" type="presParOf" srcId="{5CF81018-3217-4E10-B60A-4623A8CBAC1B}" destId="{F227C576-F056-4778-BB61-68E8F97ABF0D}" srcOrd="4" destOrd="0" presId="urn:microsoft.com/office/officeart/2016/7/layout/LinearBlockProcessNumbered"/>
    <dgm:cxn modelId="{AB5F4298-4BE3-46F6-B32F-F9A2AFC9F087}" type="presParOf" srcId="{F227C576-F056-4778-BB61-68E8F97ABF0D}" destId="{97717534-16BA-4CB2-920C-D4FD4C58607C}" srcOrd="0" destOrd="0" presId="urn:microsoft.com/office/officeart/2016/7/layout/LinearBlockProcessNumbered"/>
    <dgm:cxn modelId="{DEBDEAED-9CFB-4A4D-BDC2-4AB82CA4668E}" type="presParOf" srcId="{F227C576-F056-4778-BB61-68E8F97ABF0D}" destId="{97363AB8-87F4-4BA5-B0EE-9E720ADC566B}" srcOrd="1" destOrd="0" presId="urn:microsoft.com/office/officeart/2016/7/layout/LinearBlockProcessNumbered"/>
    <dgm:cxn modelId="{E98ACED7-B3B5-4A7E-B32C-5707883A48BF}" type="presParOf" srcId="{F227C576-F056-4778-BB61-68E8F97ABF0D}" destId="{C78090D9-1492-44F2-B912-01924EEDB98D}" srcOrd="2" destOrd="0" presId="urn:microsoft.com/office/officeart/2016/7/layout/LinearBlockProcessNumbered"/>
    <dgm:cxn modelId="{52E9915B-A853-4245-874A-1633A0536925}" type="presParOf" srcId="{5CF81018-3217-4E10-B60A-4623A8CBAC1B}" destId="{672403A8-D9B5-424C-B22B-112C2FF07617}" srcOrd="5" destOrd="0" presId="urn:microsoft.com/office/officeart/2016/7/layout/LinearBlockProcessNumbered"/>
    <dgm:cxn modelId="{D8FA0AFA-EA4E-47EC-B8B3-D86600E17996}" type="presParOf" srcId="{5CF81018-3217-4E10-B60A-4623A8CBAC1B}" destId="{BD1174C1-3D30-4285-B26E-C54F084C8792}" srcOrd="6" destOrd="0" presId="urn:microsoft.com/office/officeart/2016/7/layout/LinearBlockProcessNumbered"/>
    <dgm:cxn modelId="{9E45F5BB-E589-4481-BEFB-2054E73E9797}" type="presParOf" srcId="{BD1174C1-3D30-4285-B26E-C54F084C8792}" destId="{84502990-72B2-4861-8E3E-4384A64DE3AB}" srcOrd="0" destOrd="0" presId="urn:microsoft.com/office/officeart/2016/7/layout/LinearBlockProcessNumbered"/>
    <dgm:cxn modelId="{4261F8FC-8F82-43AB-9B04-F8A4FBC660C9}" type="presParOf" srcId="{BD1174C1-3D30-4285-B26E-C54F084C8792}" destId="{E445E163-3FBC-40DD-B080-34B90240864C}" srcOrd="1" destOrd="0" presId="urn:microsoft.com/office/officeart/2016/7/layout/LinearBlockProcessNumbered"/>
    <dgm:cxn modelId="{387C4D39-8B76-4B0A-BFA5-F1C0EA097B3F}" type="presParOf" srcId="{BD1174C1-3D30-4285-B26E-C54F084C8792}" destId="{34BEA33B-3B79-4CE9-819B-09BD891BCD04}"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11E190-AB5E-4B8D-85D9-8921AA20610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302E6CB-082A-44B4-BF15-2B7F86432E63}">
      <dgm:prSet/>
      <dgm:spPr/>
      <dgm:t>
        <a:bodyPr/>
        <a:lstStyle/>
        <a:p>
          <a:pPr>
            <a:lnSpc>
              <a:spcPct val="100000"/>
            </a:lnSpc>
          </a:pPr>
          <a:r>
            <a:rPr lang="en-US"/>
            <a:t>Healthcare spending increased each year</a:t>
          </a:r>
        </a:p>
      </dgm:t>
    </dgm:pt>
    <dgm:pt modelId="{C874D5B6-EE07-4440-8FF6-F95FE45A3F4B}" type="parTrans" cxnId="{9605E7CB-4BDB-468F-BEE7-7745492C44F7}">
      <dgm:prSet/>
      <dgm:spPr/>
      <dgm:t>
        <a:bodyPr/>
        <a:lstStyle/>
        <a:p>
          <a:endParaRPr lang="en-US"/>
        </a:p>
      </dgm:t>
    </dgm:pt>
    <dgm:pt modelId="{02ED439A-5332-4C80-9C94-E84F70F50483}" type="sibTrans" cxnId="{9605E7CB-4BDB-468F-BEE7-7745492C44F7}">
      <dgm:prSet/>
      <dgm:spPr/>
      <dgm:t>
        <a:bodyPr/>
        <a:lstStyle/>
        <a:p>
          <a:endParaRPr lang="en-US"/>
        </a:p>
      </dgm:t>
    </dgm:pt>
    <dgm:pt modelId="{1998DC84-2B39-4109-94A3-0AF66EECFB62}">
      <dgm:prSet/>
      <dgm:spPr/>
      <dgm:t>
        <a:bodyPr/>
        <a:lstStyle/>
        <a:p>
          <a:pPr>
            <a:lnSpc>
              <a:spcPct val="100000"/>
            </a:lnSpc>
          </a:pPr>
          <a:r>
            <a:rPr lang="en-US"/>
            <a:t>Growth outpaced inflation 26% to 22%</a:t>
          </a:r>
        </a:p>
      </dgm:t>
    </dgm:pt>
    <dgm:pt modelId="{8156EF18-3339-4EEF-8D5D-BD918A07129B}" type="parTrans" cxnId="{10BE8E4E-A45F-4A5B-B2E2-F0F40A29B320}">
      <dgm:prSet/>
      <dgm:spPr/>
      <dgm:t>
        <a:bodyPr/>
        <a:lstStyle/>
        <a:p>
          <a:endParaRPr lang="en-US"/>
        </a:p>
      </dgm:t>
    </dgm:pt>
    <dgm:pt modelId="{279CD48A-9319-40D7-83A0-3488C998BB2C}" type="sibTrans" cxnId="{10BE8E4E-A45F-4A5B-B2E2-F0F40A29B320}">
      <dgm:prSet/>
      <dgm:spPr/>
      <dgm:t>
        <a:bodyPr/>
        <a:lstStyle/>
        <a:p>
          <a:endParaRPr lang="en-US"/>
        </a:p>
      </dgm:t>
    </dgm:pt>
    <dgm:pt modelId="{5E651BE2-81E4-477C-9405-8A74A26F7DBD}" type="pres">
      <dgm:prSet presAssocID="{F811E190-AB5E-4B8D-85D9-8921AA20610A}" presName="root" presStyleCnt="0">
        <dgm:presLayoutVars>
          <dgm:dir/>
          <dgm:resizeHandles val="exact"/>
        </dgm:presLayoutVars>
      </dgm:prSet>
      <dgm:spPr/>
    </dgm:pt>
    <dgm:pt modelId="{1FC3D210-6DC9-4DB8-AF4D-9918221C9522}" type="pres">
      <dgm:prSet presAssocID="{4302E6CB-082A-44B4-BF15-2B7F86432E63}" presName="compNode" presStyleCnt="0"/>
      <dgm:spPr/>
    </dgm:pt>
    <dgm:pt modelId="{9BE75913-2FC8-4FBA-8868-E6A99F64EDA4}" type="pres">
      <dgm:prSet presAssocID="{4302E6CB-082A-44B4-BF15-2B7F86432E63}" presName="bgRect" presStyleLbl="bgShp" presStyleIdx="0" presStyleCnt="2"/>
      <dgm:spPr/>
    </dgm:pt>
    <dgm:pt modelId="{59B69CB2-1093-48B5-A9FE-192189F3200A}" type="pres">
      <dgm:prSet presAssocID="{4302E6CB-082A-44B4-BF15-2B7F86432E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dical"/>
        </a:ext>
      </dgm:extLst>
    </dgm:pt>
    <dgm:pt modelId="{BA819681-B365-49BE-B758-C6209F311244}" type="pres">
      <dgm:prSet presAssocID="{4302E6CB-082A-44B4-BF15-2B7F86432E63}" presName="spaceRect" presStyleCnt="0"/>
      <dgm:spPr/>
    </dgm:pt>
    <dgm:pt modelId="{48F631E7-CA2E-4760-9C74-4FC85934868D}" type="pres">
      <dgm:prSet presAssocID="{4302E6CB-082A-44B4-BF15-2B7F86432E63}" presName="parTx" presStyleLbl="revTx" presStyleIdx="0" presStyleCnt="2">
        <dgm:presLayoutVars>
          <dgm:chMax val="0"/>
          <dgm:chPref val="0"/>
        </dgm:presLayoutVars>
      </dgm:prSet>
      <dgm:spPr/>
    </dgm:pt>
    <dgm:pt modelId="{33835A2C-6AED-436B-AC45-32B12E13D4C4}" type="pres">
      <dgm:prSet presAssocID="{02ED439A-5332-4C80-9C94-E84F70F50483}" presName="sibTrans" presStyleCnt="0"/>
      <dgm:spPr/>
    </dgm:pt>
    <dgm:pt modelId="{A0004482-026A-4A3C-8B90-65D1BABE6852}" type="pres">
      <dgm:prSet presAssocID="{1998DC84-2B39-4109-94A3-0AF66EECFB62}" presName="compNode" presStyleCnt="0"/>
      <dgm:spPr/>
    </dgm:pt>
    <dgm:pt modelId="{B11C0F3F-5BEE-4E7E-99D2-5F3E7CF09238}" type="pres">
      <dgm:prSet presAssocID="{1998DC84-2B39-4109-94A3-0AF66EECFB62}" presName="bgRect" presStyleLbl="bgShp" presStyleIdx="1" presStyleCnt="2"/>
      <dgm:spPr/>
    </dgm:pt>
    <dgm:pt modelId="{DDDA6F09-911B-4C32-8A50-0BAA7917A46C}" type="pres">
      <dgm:prSet presAssocID="{1998DC84-2B39-4109-94A3-0AF66EECFB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DDAF2781-B79F-41E8-9C54-F0A901BA63E7}" type="pres">
      <dgm:prSet presAssocID="{1998DC84-2B39-4109-94A3-0AF66EECFB62}" presName="spaceRect" presStyleCnt="0"/>
      <dgm:spPr/>
    </dgm:pt>
    <dgm:pt modelId="{3A4B35FE-898E-4A52-B510-AD033F400E8D}" type="pres">
      <dgm:prSet presAssocID="{1998DC84-2B39-4109-94A3-0AF66EECFB62}" presName="parTx" presStyleLbl="revTx" presStyleIdx="1" presStyleCnt="2">
        <dgm:presLayoutVars>
          <dgm:chMax val="0"/>
          <dgm:chPref val="0"/>
        </dgm:presLayoutVars>
      </dgm:prSet>
      <dgm:spPr/>
    </dgm:pt>
  </dgm:ptLst>
  <dgm:cxnLst>
    <dgm:cxn modelId="{E110A217-C527-457D-9EF5-31EB5CF99693}" type="presOf" srcId="{4302E6CB-082A-44B4-BF15-2B7F86432E63}" destId="{48F631E7-CA2E-4760-9C74-4FC85934868D}" srcOrd="0" destOrd="0" presId="urn:microsoft.com/office/officeart/2018/2/layout/IconVerticalSolidList"/>
    <dgm:cxn modelId="{9F754C32-21EA-4BA4-8341-5938210C7DA6}" type="presOf" srcId="{F811E190-AB5E-4B8D-85D9-8921AA20610A}" destId="{5E651BE2-81E4-477C-9405-8A74A26F7DBD}" srcOrd="0" destOrd="0" presId="urn:microsoft.com/office/officeart/2018/2/layout/IconVerticalSolidList"/>
    <dgm:cxn modelId="{64B8724D-0C4B-446E-BDAB-4353A362EEDE}" type="presOf" srcId="{1998DC84-2B39-4109-94A3-0AF66EECFB62}" destId="{3A4B35FE-898E-4A52-B510-AD033F400E8D}" srcOrd="0" destOrd="0" presId="urn:microsoft.com/office/officeart/2018/2/layout/IconVerticalSolidList"/>
    <dgm:cxn modelId="{10BE8E4E-A45F-4A5B-B2E2-F0F40A29B320}" srcId="{F811E190-AB5E-4B8D-85D9-8921AA20610A}" destId="{1998DC84-2B39-4109-94A3-0AF66EECFB62}" srcOrd="1" destOrd="0" parTransId="{8156EF18-3339-4EEF-8D5D-BD918A07129B}" sibTransId="{279CD48A-9319-40D7-83A0-3488C998BB2C}"/>
    <dgm:cxn modelId="{9605E7CB-4BDB-468F-BEE7-7745492C44F7}" srcId="{F811E190-AB5E-4B8D-85D9-8921AA20610A}" destId="{4302E6CB-082A-44B4-BF15-2B7F86432E63}" srcOrd="0" destOrd="0" parTransId="{C874D5B6-EE07-4440-8FF6-F95FE45A3F4B}" sibTransId="{02ED439A-5332-4C80-9C94-E84F70F50483}"/>
    <dgm:cxn modelId="{47DB81E8-7884-4E93-A2C3-F8C4DFA61D30}" type="presParOf" srcId="{5E651BE2-81E4-477C-9405-8A74A26F7DBD}" destId="{1FC3D210-6DC9-4DB8-AF4D-9918221C9522}" srcOrd="0" destOrd="0" presId="urn:microsoft.com/office/officeart/2018/2/layout/IconVerticalSolidList"/>
    <dgm:cxn modelId="{AFD91965-83A2-4BEE-8F23-F90EBCC78712}" type="presParOf" srcId="{1FC3D210-6DC9-4DB8-AF4D-9918221C9522}" destId="{9BE75913-2FC8-4FBA-8868-E6A99F64EDA4}" srcOrd="0" destOrd="0" presId="urn:microsoft.com/office/officeart/2018/2/layout/IconVerticalSolidList"/>
    <dgm:cxn modelId="{7F8CBC1C-6798-47E8-9021-1ADDB3072B15}" type="presParOf" srcId="{1FC3D210-6DC9-4DB8-AF4D-9918221C9522}" destId="{59B69CB2-1093-48B5-A9FE-192189F3200A}" srcOrd="1" destOrd="0" presId="urn:microsoft.com/office/officeart/2018/2/layout/IconVerticalSolidList"/>
    <dgm:cxn modelId="{85D84E84-815C-4E24-8FE4-2A21BA846BCB}" type="presParOf" srcId="{1FC3D210-6DC9-4DB8-AF4D-9918221C9522}" destId="{BA819681-B365-49BE-B758-C6209F311244}" srcOrd="2" destOrd="0" presId="urn:microsoft.com/office/officeart/2018/2/layout/IconVerticalSolidList"/>
    <dgm:cxn modelId="{E52E6343-8264-4D73-9582-67699F7DDD0A}" type="presParOf" srcId="{1FC3D210-6DC9-4DB8-AF4D-9918221C9522}" destId="{48F631E7-CA2E-4760-9C74-4FC85934868D}" srcOrd="3" destOrd="0" presId="urn:microsoft.com/office/officeart/2018/2/layout/IconVerticalSolidList"/>
    <dgm:cxn modelId="{CB015564-05F7-4477-8522-D69A93FB6DBE}" type="presParOf" srcId="{5E651BE2-81E4-477C-9405-8A74A26F7DBD}" destId="{33835A2C-6AED-436B-AC45-32B12E13D4C4}" srcOrd="1" destOrd="0" presId="urn:microsoft.com/office/officeart/2018/2/layout/IconVerticalSolidList"/>
    <dgm:cxn modelId="{BE287E33-8E76-47A4-96F3-2FE145683C31}" type="presParOf" srcId="{5E651BE2-81E4-477C-9405-8A74A26F7DBD}" destId="{A0004482-026A-4A3C-8B90-65D1BABE6852}" srcOrd="2" destOrd="0" presId="urn:microsoft.com/office/officeart/2018/2/layout/IconVerticalSolidList"/>
    <dgm:cxn modelId="{D1E1FABE-4CE0-45E5-9B7B-30FE2A68CC39}" type="presParOf" srcId="{A0004482-026A-4A3C-8B90-65D1BABE6852}" destId="{B11C0F3F-5BEE-4E7E-99D2-5F3E7CF09238}" srcOrd="0" destOrd="0" presId="urn:microsoft.com/office/officeart/2018/2/layout/IconVerticalSolidList"/>
    <dgm:cxn modelId="{177C0022-411A-42FA-A74C-FBEDB2CB9ACE}" type="presParOf" srcId="{A0004482-026A-4A3C-8B90-65D1BABE6852}" destId="{DDDA6F09-911B-4C32-8A50-0BAA7917A46C}" srcOrd="1" destOrd="0" presId="urn:microsoft.com/office/officeart/2018/2/layout/IconVerticalSolidList"/>
    <dgm:cxn modelId="{585F7BD1-D631-4D96-93B7-9CEFB0965111}" type="presParOf" srcId="{A0004482-026A-4A3C-8B90-65D1BABE6852}" destId="{DDAF2781-B79F-41E8-9C54-F0A901BA63E7}" srcOrd="2" destOrd="0" presId="urn:microsoft.com/office/officeart/2018/2/layout/IconVerticalSolidList"/>
    <dgm:cxn modelId="{667CAE56-6DE5-44F4-AD26-429A4F7278E5}" type="presParOf" srcId="{A0004482-026A-4A3C-8B90-65D1BABE6852}" destId="{3A4B35FE-898E-4A52-B510-AD033F400E8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D99BD5-923D-4CB8-A8E5-DFB805EDD52A}"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973196D5-11BC-4A87-B4CB-627093DE8D08}">
      <dgm:prSet custT="1"/>
      <dgm:spPr/>
      <dgm:t>
        <a:bodyPr/>
        <a:lstStyle/>
        <a:p>
          <a:pPr>
            <a:defRPr b="1"/>
          </a:pPr>
          <a:r>
            <a:rPr lang="en-US" sz="3600">
              <a:latin typeface="Avenir Next LT Pro"/>
            </a:rPr>
            <a:t>Healthcare</a:t>
          </a:r>
          <a:r>
            <a:rPr lang="en-US" sz="3600"/>
            <a:t> Spending</a:t>
          </a:r>
        </a:p>
      </dgm:t>
    </dgm:pt>
    <dgm:pt modelId="{65BE68C0-FD9F-4341-8986-3208A795B63A}" type="parTrans" cxnId="{00C69970-06BD-409C-85D0-A0C96FCCF1B0}">
      <dgm:prSet/>
      <dgm:spPr/>
      <dgm:t>
        <a:bodyPr/>
        <a:lstStyle/>
        <a:p>
          <a:endParaRPr lang="en-US"/>
        </a:p>
      </dgm:t>
    </dgm:pt>
    <dgm:pt modelId="{11336661-EE2C-4908-B903-602F0DA65F8B}" type="sibTrans" cxnId="{00C69970-06BD-409C-85D0-A0C96FCCF1B0}">
      <dgm:prSet/>
      <dgm:spPr/>
      <dgm:t>
        <a:bodyPr/>
        <a:lstStyle/>
        <a:p>
          <a:endParaRPr lang="en-US"/>
        </a:p>
      </dgm:t>
    </dgm:pt>
    <dgm:pt modelId="{FB33DA1F-DB50-47EF-ADBE-BCE41D16978C}">
      <dgm:prSet/>
      <dgm:spPr/>
      <dgm:t>
        <a:bodyPr/>
        <a:lstStyle/>
        <a:p>
          <a:r>
            <a:rPr lang="en-US"/>
            <a:t>Is there a connection between a states ranking in a specific health indicator and its healthcare spending per person?</a:t>
          </a:r>
        </a:p>
      </dgm:t>
    </dgm:pt>
    <dgm:pt modelId="{172EF525-9E4A-4A33-9398-0E568CE824F5}" type="parTrans" cxnId="{D879BD48-58AF-4EC7-B07A-E9013C1A6C4C}">
      <dgm:prSet/>
      <dgm:spPr/>
      <dgm:t>
        <a:bodyPr/>
        <a:lstStyle/>
        <a:p>
          <a:endParaRPr lang="en-US"/>
        </a:p>
      </dgm:t>
    </dgm:pt>
    <dgm:pt modelId="{425B18ED-9989-4945-919E-AFFC264F6C2E}" type="sibTrans" cxnId="{D879BD48-58AF-4EC7-B07A-E9013C1A6C4C}">
      <dgm:prSet/>
      <dgm:spPr/>
      <dgm:t>
        <a:bodyPr/>
        <a:lstStyle/>
        <a:p>
          <a:endParaRPr lang="en-US"/>
        </a:p>
      </dgm:t>
    </dgm:pt>
    <dgm:pt modelId="{AA06AE3C-8FD0-4960-9A40-68D6D41D1C26}">
      <dgm:prSet/>
      <dgm:spPr/>
      <dgm:t>
        <a:bodyPr/>
        <a:lstStyle/>
        <a:p>
          <a:pPr>
            <a:defRPr b="1"/>
          </a:pPr>
          <a:r>
            <a:rPr lang="en-US"/>
            <a:t>Health </a:t>
          </a:r>
          <a:r>
            <a:rPr lang="en-US">
              <a:latin typeface="Avenir Next LT Pro"/>
            </a:rPr>
            <a:t>Outcomes</a:t>
          </a:r>
          <a:endParaRPr lang="en-US"/>
        </a:p>
      </dgm:t>
    </dgm:pt>
    <dgm:pt modelId="{26BB6841-2B70-46F2-968A-13C901ED468F}" type="parTrans" cxnId="{4F1CC86B-9D19-40AA-9CF1-517C0F16E650}">
      <dgm:prSet/>
      <dgm:spPr/>
      <dgm:t>
        <a:bodyPr/>
        <a:lstStyle/>
        <a:p>
          <a:endParaRPr lang="en-US"/>
        </a:p>
      </dgm:t>
    </dgm:pt>
    <dgm:pt modelId="{6A092425-CA83-42C2-A8E0-74CEF826B628}" type="sibTrans" cxnId="{4F1CC86B-9D19-40AA-9CF1-517C0F16E650}">
      <dgm:prSet/>
      <dgm:spPr/>
      <dgm:t>
        <a:bodyPr/>
        <a:lstStyle/>
        <a:p>
          <a:endParaRPr lang="en-US"/>
        </a:p>
      </dgm:t>
    </dgm:pt>
    <dgm:pt modelId="{55A31976-7123-42AA-A9A2-C322C5DCDB40}">
      <dgm:prSet/>
      <dgm:spPr/>
      <dgm:t>
        <a:bodyPr/>
        <a:lstStyle/>
        <a:p>
          <a:r>
            <a:rPr lang="en-US"/>
            <a:t>Which health indicators are the strongest predictors of deaths per 100,000 individuals?</a:t>
          </a:r>
        </a:p>
      </dgm:t>
    </dgm:pt>
    <dgm:pt modelId="{CC48C3DD-FE75-41E6-879C-6DFF821FA4F8}" type="parTrans" cxnId="{02F12BED-AC51-4A93-83C2-392C357A88BE}">
      <dgm:prSet/>
      <dgm:spPr/>
      <dgm:t>
        <a:bodyPr/>
        <a:lstStyle/>
        <a:p>
          <a:endParaRPr lang="en-US"/>
        </a:p>
      </dgm:t>
    </dgm:pt>
    <dgm:pt modelId="{C6587AEA-2168-4DEE-B4CC-74178EAB65BA}" type="sibTrans" cxnId="{02F12BED-AC51-4A93-83C2-392C357A88BE}">
      <dgm:prSet/>
      <dgm:spPr/>
      <dgm:t>
        <a:bodyPr/>
        <a:lstStyle/>
        <a:p>
          <a:endParaRPr lang="en-US"/>
        </a:p>
      </dgm:t>
    </dgm:pt>
    <dgm:pt modelId="{5D3F0954-E914-47BC-9DE0-B27AC463BC9A}" type="pres">
      <dgm:prSet presAssocID="{B0D99BD5-923D-4CB8-A8E5-DFB805EDD52A}" presName="Name0" presStyleCnt="0">
        <dgm:presLayoutVars>
          <dgm:dir/>
          <dgm:animLvl val="lvl"/>
          <dgm:resizeHandles val="exact"/>
        </dgm:presLayoutVars>
      </dgm:prSet>
      <dgm:spPr/>
    </dgm:pt>
    <dgm:pt modelId="{504E9142-8F94-44C6-BD5D-C4839D9A5839}" type="pres">
      <dgm:prSet presAssocID="{973196D5-11BC-4A87-B4CB-627093DE8D08}" presName="linNode" presStyleCnt="0"/>
      <dgm:spPr/>
    </dgm:pt>
    <dgm:pt modelId="{CB4C5B9B-19B8-4DA0-8079-8D11E3C3CC80}" type="pres">
      <dgm:prSet presAssocID="{973196D5-11BC-4A87-B4CB-627093DE8D08}" presName="parentText" presStyleLbl="node1" presStyleIdx="0" presStyleCnt="2">
        <dgm:presLayoutVars>
          <dgm:chMax val="1"/>
          <dgm:bulletEnabled val="1"/>
        </dgm:presLayoutVars>
      </dgm:prSet>
      <dgm:spPr/>
    </dgm:pt>
    <dgm:pt modelId="{61FF316F-74E5-4799-BE85-08D9091466B9}" type="pres">
      <dgm:prSet presAssocID="{973196D5-11BC-4A87-B4CB-627093DE8D08}" presName="descendantText" presStyleLbl="alignAccFollowNode1" presStyleIdx="0" presStyleCnt="2">
        <dgm:presLayoutVars>
          <dgm:bulletEnabled val="1"/>
        </dgm:presLayoutVars>
      </dgm:prSet>
      <dgm:spPr/>
    </dgm:pt>
    <dgm:pt modelId="{2F90F73F-8C85-42C3-AAAD-2D6FA21EB102}" type="pres">
      <dgm:prSet presAssocID="{11336661-EE2C-4908-B903-602F0DA65F8B}" presName="sp" presStyleCnt="0"/>
      <dgm:spPr/>
    </dgm:pt>
    <dgm:pt modelId="{5FB7B6A5-0E60-4823-AA3E-75C78BE286AD}" type="pres">
      <dgm:prSet presAssocID="{AA06AE3C-8FD0-4960-9A40-68D6D41D1C26}" presName="linNode" presStyleCnt="0"/>
      <dgm:spPr/>
    </dgm:pt>
    <dgm:pt modelId="{1E899C18-6EF4-410B-BFA5-14B1204998CD}" type="pres">
      <dgm:prSet presAssocID="{AA06AE3C-8FD0-4960-9A40-68D6D41D1C26}" presName="parentText" presStyleLbl="node1" presStyleIdx="1" presStyleCnt="2">
        <dgm:presLayoutVars>
          <dgm:chMax val="1"/>
          <dgm:bulletEnabled val="1"/>
        </dgm:presLayoutVars>
      </dgm:prSet>
      <dgm:spPr/>
    </dgm:pt>
    <dgm:pt modelId="{563CFAFF-7059-4054-B5D2-3CA5248FC9BA}" type="pres">
      <dgm:prSet presAssocID="{AA06AE3C-8FD0-4960-9A40-68D6D41D1C26}" presName="descendantText" presStyleLbl="alignAccFollowNode1" presStyleIdx="1" presStyleCnt="2">
        <dgm:presLayoutVars>
          <dgm:bulletEnabled val="1"/>
        </dgm:presLayoutVars>
      </dgm:prSet>
      <dgm:spPr/>
    </dgm:pt>
  </dgm:ptLst>
  <dgm:cxnLst>
    <dgm:cxn modelId="{C5023A1F-8F02-4791-B307-ECDDD70BE86C}" type="presOf" srcId="{55A31976-7123-42AA-A9A2-C322C5DCDB40}" destId="{563CFAFF-7059-4054-B5D2-3CA5248FC9BA}" srcOrd="0" destOrd="0" presId="urn:microsoft.com/office/officeart/2005/8/layout/vList5"/>
    <dgm:cxn modelId="{D6B48367-C272-4B96-9029-2E4EFC5B6948}" type="presOf" srcId="{FB33DA1F-DB50-47EF-ADBE-BCE41D16978C}" destId="{61FF316F-74E5-4799-BE85-08D9091466B9}" srcOrd="0" destOrd="0" presId="urn:microsoft.com/office/officeart/2005/8/layout/vList5"/>
    <dgm:cxn modelId="{912E1268-2279-41A5-AB6F-2F8EBDF79421}" type="presOf" srcId="{AA06AE3C-8FD0-4960-9A40-68D6D41D1C26}" destId="{1E899C18-6EF4-410B-BFA5-14B1204998CD}" srcOrd="0" destOrd="0" presId="urn:microsoft.com/office/officeart/2005/8/layout/vList5"/>
    <dgm:cxn modelId="{D879BD48-58AF-4EC7-B07A-E9013C1A6C4C}" srcId="{973196D5-11BC-4A87-B4CB-627093DE8D08}" destId="{FB33DA1F-DB50-47EF-ADBE-BCE41D16978C}" srcOrd="0" destOrd="0" parTransId="{172EF525-9E4A-4A33-9398-0E568CE824F5}" sibTransId="{425B18ED-9989-4945-919E-AFFC264F6C2E}"/>
    <dgm:cxn modelId="{4F1CC86B-9D19-40AA-9CF1-517C0F16E650}" srcId="{B0D99BD5-923D-4CB8-A8E5-DFB805EDD52A}" destId="{AA06AE3C-8FD0-4960-9A40-68D6D41D1C26}" srcOrd="1" destOrd="0" parTransId="{26BB6841-2B70-46F2-968A-13C901ED468F}" sibTransId="{6A092425-CA83-42C2-A8E0-74CEF826B628}"/>
    <dgm:cxn modelId="{00C69970-06BD-409C-85D0-A0C96FCCF1B0}" srcId="{B0D99BD5-923D-4CB8-A8E5-DFB805EDD52A}" destId="{973196D5-11BC-4A87-B4CB-627093DE8D08}" srcOrd="0" destOrd="0" parTransId="{65BE68C0-FD9F-4341-8986-3208A795B63A}" sibTransId="{11336661-EE2C-4908-B903-602F0DA65F8B}"/>
    <dgm:cxn modelId="{EBDFCD55-B4FD-446F-84E6-19D705AA959E}" type="presOf" srcId="{973196D5-11BC-4A87-B4CB-627093DE8D08}" destId="{CB4C5B9B-19B8-4DA0-8079-8D11E3C3CC80}" srcOrd="0" destOrd="0" presId="urn:microsoft.com/office/officeart/2005/8/layout/vList5"/>
    <dgm:cxn modelId="{F63BF7B3-1422-43CA-BA2F-4430ECBC0EA3}" type="presOf" srcId="{B0D99BD5-923D-4CB8-A8E5-DFB805EDD52A}" destId="{5D3F0954-E914-47BC-9DE0-B27AC463BC9A}" srcOrd="0" destOrd="0" presId="urn:microsoft.com/office/officeart/2005/8/layout/vList5"/>
    <dgm:cxn modelId="{02F12BED-AC51-4A93-83C2-392C357A88BE}" srcId="{AA06AE3C-8FD0-4960-9A40-68D6D41D1C26}" destId="{55A31976-7123-42AA-A9A2-C322C5DCDB40}" srcOrd="0" destOrd="0" parTransId="{CC48C3DD-FE75-41E6-879C-6DFF821FA4F8}" sibTransId="{C6587AEA-2168-4DEE-B4CC-74178EAB65BA}"/>
    <dgm:cxn modelId="{A1122EE3-1115-40F5-B77F-7939DF529D97}" type="presParOf" srcId="{5D3F0954-E914-47BC-9DE0-B27AC463BC9A}" destId="{504E9142-8F94-44C6-BD5D-C4839D9A5839}" srcOrd="0" destOrd="0" presId="urn:microsoft.com/office/officeart/2005/8/layout/vList5"/>
    <dgm:cxn modelId="{80CEF153-0C4F-4AC4-AA82-00218DBCC1AC}" type="presParOf" srcId="{504E9142-8F94-44C6-BD5D-C4839D9A5839}" destId="{CB4C5B9B-19B8-4DA0-8079-8D11E3C3CC80}" srcOrd="0" destOrd="0" presId="urn:microsoft.com/office/officeart/2005/8/layout/vList5"/>
    <dgm:cxn modelId="{07082C50-5F6D-4723-99A1-EF7DBB0240F5}" type="presParOf" srcId="{504E9142-8F94-44C6-BD5D-C4839D9A5839}" destId="{61FF316F-74E5-4799-BE85-08D9091466B9}" srcOrd="1" destOrd="0" presId="urn:microsoft.com/office/officeart/2005/8/layout/vList5"/>
    <dgm:cxn modelId="{2CD20439-48B2-45D5-B35E-4F9094A3592E}" type="presParOf" srcId="{5D3F0954-E914-47BC-9DE0-B27AC463BC9A}" destId="{2F90F73F-8C85-42C3-AAAD-2D6FA21EB102}" srcOrd="1" destOrd="0" presId="urn:microsoft.com/office/officeart/2005/8/layout/vList5"/>
    <dgm:cxn modelId="{5BEC6193-EA4C-42FC-B34A-39F6E2FBC207}" type="presParOf" srcId="{5D3F0954-E914-47BC-9DE0-B27AC463BC9A}" destId="{5FB7B6A5-0E60-4823-AA3E-75C78BE286AD}" srcOrd="2" destOrd="0" presId="urn:microsoft.com/office/officeart/2005/8/layout/vList5"/>
    <dgm:cxn modelId="{C119FC4F-24AA-43A8-BBB9-D905AE54CD1C}" type="presParOf" srcId="{5FB7B6A5-0E60-4823-AA3E-75C78BE286AD}" destId="{1E899C18-6EF4-410B-BFA5-14B1204998CD}" srcOrd="0" destOrd="0" presId="urn:microsoft.com/office/officeart/2005/8/layout/vList5"/>
    <dgm:cxn modelId="{BCD374E4-36B8-4F49-BCEB-96FDAD960A30}" type="presParOf" srcId="{5FB7B6A5-0E60-4823-AA3E-75C78BE286AD}" destId="{563CFAFF-7059-4054-B5D2-3CA5248FC9B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9D4FCB-E8EF-4652-9A96-7E5C7B42642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CE1DAF-2890-4713-912A-75E5804DF54A}">
      <dgm:prSet/>
      <dgm:spPr/>
      <dgm:t>
        <a:bodyPr/>
        <a:lstStyle/>
        <a:p>
          <a:pPr>
            <a:lnSpc>
              <a:spcPct val="100000"/>
            </a:lnSpc>
          </a:pPr>
          <a:r>
            <a:rPr lang="en-US"/>
            <a:t>Smarter Resource allocation</a:t>
          </a:r>
        </a:p>
      </dgm:t>
    </dgm:pt>
    <dgm:pt modelId="{C682F6A2-1263-41B7-A821-BC2239778E94}" type="parTrans" cxnId="{1A5F1967-3715-4E91-AFD4-F5B5F56C7890}">
      <dgm:prSet/>
      <dgm:spPr/>
      <dgm:t>
        <a:bodyPr/>
        <a:lstStyle/>
        <a:p>
          <a:endParaRPr lang="en-US"/>
        </a:p>
      </dgm:t>
    </dgm:pt>
    <dgm:pt modelId="{A0C72C44-3130-4E1B-BBFB-F3E93C31483A}" type="sibTrans" cxnId="{1A5F1967-3715-4E91-AFD4-F5B5F56C7890}">
      <dgm:prSet/>
      <dgm:spPr/>
      <dgm:t>
        <a:bodyPr/>
        <a:lstStyle/>
        <a:p>
          <a:endParaRPr lang="en-US"/>
        </a:p>
      </dgm:t>
    </dgm:pt>
    <dgm:pt modelId="{A6E395BB-F357-49E1-A1BE-0960940E75B7}">
      <dgm:prSet/>
      <dgm:spPr/>
      <dgm:t>
        <a:bodyPr/>
        <a:lstStyle/>
        <a:p>
          <a:pPr>
            <a:lnSpc>
              <a:spcPct val="100000"/>
            </a:lnSpc>
          </a:pPr>
          <a:r>
            <a:rPr lang="en-US"/>
            <a:t>Better Public health Policies</a:t>
          </a:r>
        </a:p>
      </dgm:t>
    </dgm:pt>
    <dgm:pt modelId="{66F74EFD-AA02-495C-9861-5E5886A271E8}" type="parTrans" cxnId="{41056988-FF4E-4179-A0FD-D9740C0CF954}">
      <dgm:prSet/>
      <dgm:spPr/>
      <dgm:t>
        <a:bodyPr/>
        <a:lstStyle/>
        <a:p>
          <a:endParaRPr lang="en-US"/>
        </a:p>
      </dgm:t>
    </dgm:pt>
    <dgm:pt modelId="{B711AC9A-57D8-40A2-A01C-AFB2CE0B9D41}" type="sibTrans" cxnId="{41056988-FF4E-4179-A0FD-D9740C0CF954}">
      <dgm:prSet/>
      <dgm:spPr/>
      <dgm:t>
        <a:bodyPr/>
        <a:lstStyle/>
        <a:p>
          <a:endParaRPr lang="en-US"/>
        </a:p>
      </dgm:t>
    </dgm:pt>
    <dgm:pt modelId="{C49199F1-1A7C-4175-9F4D-8292ED0E5580}">
      <dgm:prSet/>
      <dgm:spPr/>
      <dgm:t>
        <a:bodyPr/>
        <a:lstStyle/>
        <a:p>
          <a:pPr>
            <a:lnSpc>
              <a:spcPct val="100000"/>
            </a:lnSpc>
          </a:pPr>
          <a:r>
            <a:rPr lang="en-US"/>
            <a:t>Improved Patient Outcomes</a:t>
          </a:r>
        </a:p>
      </dgm:t>
    </dgm:pt>
    <dgm:pt modelId="{C2386CF7-7885-4B01-8C7C-5B18484BA66B}" type="parTrans" cxnId="{DE69746F-FF50-4185-86AF-84ACB15D0E62}">
      <dgm:prSet/>
      <dgm:spPr/>
      <dgm:t>
        <a:bodyPr/>
        <a:lstStyle/>
        <a:p>
          <a:endParaRPr lang="en-US"/>
        </a:p>
      </dgm:t>
    </dgm:pt>
    <dgm:pt modelId="{EFF41A70-D3C9-4D2D-ADF0-6DB5094DFF2B}" type="sibTrans" cxnId="{DE69746F-FF50-4185-86AF-84ACB15D0E62}">
      <dgm:prSet/>
      <dgm:spPr/>
      <dgm:t>
        <a:bodyPr/>
        <a:lstStyle/>
        <a:p>
          <a:endParaRPr lang="en-US"/>
        </a:p>
      </dgm:t>
    </dgm:pt>
    <dgm:pt modelId="{E91C5429-DFB9-40B8-90E4-A9705466FFB7}" type="pres">
      <dgm:prSet presAssocID="{DA9D4FCB-E8EF-4652-9A96-7E5C7B42642C}" presName="root" presStyleCnt="0">
        <dgm:presLayoutVars>
          <dgm:dir/>
          <dgm:resizeHandles val="exact"/>
        </dgm:presLayoutVars>
      </dgm:prSet>
      <dgm:spPr/>
    </dgm:pt>
    <dgm:pt modelId="{4933A159-785C-4C00-938B-AB0E461564A6}" type="pres">
      <dgm:prSet presAssocID="{7DCE1DAF-2890-4713-912A-75E5804DF54A}" presName="compNode" presStyleCnt="0"/>
      <dgm:spPr/>
    </dgm:pt>
    <dgm:pt modelId="{B00DBB10-A278-42F7-BE6D-BBC6B3F793A8}" type="pres">
      <dgm:prSet presAssocID="{7DCE1DAF-2890-4713-912A-75E5804DF5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9691F60-A71D-493E-AF5D-BDB98CB64100}" type="pres">
      <dgm:prSet presAssocID="{7DCE1DAF-2890-4713-912A-75E5804DF54A}" presName="spaceRect" presStyleCnt="0"/>
      <dgm:spPr/>
    </dgm:pt>
    <dgm:pt modelId="{27E66DFC-4EAE-499F-B6FB-57F0069F826F}" type="pres">
      <dgm:prSet presAssocID="{7DCE1DAF-2890-4713-912A-75E5804DF54A}" presName="textRect" presStyleLbl="revTx" presStyleIdx="0" presStyleCnt="3">
        <dgm:presLayoutVars>
          <dgm:chMax val="1"/>
          <dgm:chPref val="1"/>
        </dgm:presLayoutVars>
      </dgm:prSet>
      <dgm:spPr/>
    </dgm:pt>
    <dgm:pt modelId="{673252F9-8CFA-49C8-AED1-2A96BFF58A6D}" type="pres">
      <dgm:prSet presAssocID="{A0C72C44-3130-4E1B-BBFB-F3E93C31483A}" presName="sibTrans" presStyleCnt="0"/>
      <dgm:spPr/>
    </dgm:pt>
    <dgm:pt modelId="{8726A6B3-A7E7-4870-98C3-67C27F3DA54C}" type="pres">
      <dgm:prSet presAssocID="{A6E395BB-F357-49E1-A1BE-0960940E75B7}" presName="compNode" presStyleCnt="0"/>
      <dgm:spPr/>
    </dgm:pt>
    <dgm:pt modelId="{EAEFE29F-EC10-4ADF-9176-AA6B1ACC7379}" type="pres">
      <dgm:prSet presAssocID="{A6E395BB-F357-49E1-A1BE-0960940E75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al"/>
        </a:ext>
      </dgm:extLst>
    </dgm:pt>
    <dgm:pt modelId="{A961625A-1CF0-4991-B7F1-ED99A09512B2}" type="pres">
      <dgm:prSet presAssocID="{A6E395BB-F357-49E1-A1BE-0960940E75B7}" presName="spaceRect" presStyleCnt="0"/>
      <dgm:spPr/>
    </dgm:pt>
    <dgm:pt modelId="{578812F4-154E-468D-A0B6-AF44470FA8EC}" type="pres">
      <dgm:prSet presAssocID="{A6E395BB-F357-49E1-A1BE-0960940E75B7}" presName="textRect" presStyleLbl="revTx" presStyleIdx="1" presStyleCnt="3">
        <dgm:presLayoutVars>
          <dgm:chMax val="1"/>
          <dgm:chPref val="1"/>
        </dgm:presLayoutVars>
      </dgm:prSet>
      <dgm:spPr/>
    </dgm:pt>
    <dgm:pt modelId="{F2C3D66C-54BE-41A5-B84F-C62790EC397B}" type="pres">
      <dgm:prSet presAssocID="{B711AC9A-57D8-40A2-A01C-AFB2CE0B9D41}" presName="sibTrans" presStyleCnt="0"/>
      <dgm:spPr/>
    </dgm:pt>
    <dgm:pt modelId="{E573FD32-C775-4F02-ADDB-4DF9D20B19E9}" type="pres">
      <dgm:prSet presAssocID="{C49199F1-1A7C-4175-9F4D-8292ED0E5580}" presName="compNode" presStyleCnt="0"/>
      <dgm:spPr/>
    </dgm:pt>
    <dgm:pt modelId="{BD71579D-B641-4E4E-BA5E-F62D8A3F6506}" type="pres">
      <dgm:prSet presAssocID="{C49199F1-1A7C-4175-9F4D-8292ED0E558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1AAD85BE-8D8F-495E-BC50-C285101A10CB}" type="pres">
      <dgm:prSet presAssocID="{C49199F1-1A7C-4175-9F4D-8292ED0E5580}" presName="spaceRect" presStyleCnt="0"/>
      <dgm:spPr/>
    </dgm:pt>
    <dgm:pt modelId="{B5678C2D-6C0F-45B4-BF0D-E0512F723005}" type="pres">
      <dgm:prSet presAssocID="{C49199F1-1A7C-4175-9F4D-8292ED0E5580}" presName="textRect" presStyleLbl="revTx" presStyleIdx="2" presStyleCnt="3">
        <dgm:presLayoutVars>
          <dgm:chMax val="1"/>
          <dgm:chPref val="1"/>
        </dgm:presLayoutVars>
      </dgm:prSet>
      <dgm:spPr/>
    </dgm:pt>
  </dgm:ptLst>
  <dgm:cxnLst>
    <dgm:cxn modelId="{1A5F1967-3715-4E91-AFD4-F5B5F56C7890}" srcId="{DA9D4FCB-E8EF-4652-9A96-7E5C7B42642C}" destId="{7DCE1DAF-2890-4713-912A-75E5804DF54A}" srcOrd="0" destOrd="0" parTransId="{C682F6A2-1263-41B7-A821-BC2239778E94}" sibTransId="{A0C72C44-3130-4E1B-BBFB-F3E93C31483A}"/>
    <dgm:cxn modelId="{1FAB6E4D-BC24-4AC2-BDA7-D9A58BB83804}" type="presOf" srcId="{A6E395BB-F357-49E1-A1BE-0960940E75B7}" destId="{578812F4-154E-468D-A0B6-AF44470FA8EC}" srcOrd="0" destOrd="0" presId="urn:microsoft.com/office/officeart/2018/2/layout/IconLabelList"/>
    <dgm:cxn modelId="{DE69746F-FF50-4185-86AF-84ACB15D0E62}" srcId="{DA9D4FCB-E8EF-4652-9A96-7E5C7B42642C}" destId="{C49199F1-1A7C-4175-9F4D-8292ED0E5580}" srcOrd="2" destOrd="0" parTransId="{C2386CF7-7885-4B01-8C7C-5B18484BA66B}" sibTransId="{EFF41A70-D3C9-4D2D-ADF0-6DB5094DFF2B}"/>
    <dgm:cxn modelId="{41056988-FF4E-4179-A0FD-D9740C0CF954}" srcId="{DA9D4FCB-E8EF-4652-9A96-7E5C7B42642C}" destId="{A6E395BB-F357-49E1-A1BE-0960940E75B7}" srcOrd="1" destOrd="0" parTransId="{66F74EFD-AA02-495C-9861-5E5886A271E8}" sibTransId="{B711AC9A-57D8-40A2-A01C-AFB2CE0B9D41}"/>
    <dgm:cxn modelId="{909D3DC3-FAE6-4E12-B966-870367A3EA81}" type="presOf" srcId="{C49199F1-1A7C-4175-9F4D-8292ED0E5580}" destId="{B5678C2D-6C0F-45B4-BF0D-E0512F723005}" srcOrd="0" destOrd="0" presId="urn:microsoft.com/office/officeart/2018/2/layout/IconLabelList"/>
    <dgm:cxn modelId="{FAE1D7C7-0C5D-4B5A-B3AA-B310288C6777}" type="presOf" srcId="{DA9D4FCB-E8EF-4652-9A96-7E5C7B42642C}" destId="{E91C5429-DFB9-40B8-90E4-A9705466FFB7}" srcOrd="0" destOrd="0" presId="urn:microsoft.com/office/officeart/2018/2/layout/IconLabelList"/>
    <dgm:cxn modelId="{7AD690EB-BB4D-44C1-B172-FDA3404C35C3}" type="presOf" srcId="{7DCE1DAF-2890-4713-912A-75E5804DF54A}" destId="{27E66DFC-4EAE-499F-B6FB-57F0069F826F}" srcOrd="0" destOrd="0" presId="urn:microsoft.com/office/officeart/2018/2/layout/IconLabelList"/>
    <dgm:cxn modelId="{A5B5219F-6850-49E3-9F11-39BC8CC81625}" type="presParOf" srcId="{E91C5429-DFB9-40B8-90E4-A9705466FFB7}" destId="{4933A159-785C-4C00-938B-AB0E461564A6}" srcOrd="0" destOrd="0" presId="urn:microsoft.com/office/officeart/2018/2/layout/IconLabelList"/>
    <dgm:cxn modelId="{189ABEAE-E8DC-40C3-8D35-F9232F2833A4}" type="presParOf" srcId="{4933A159-785C-4C00-938B-AB0E461564A6}" destId="{B00DBB10-A278-42F7-BE6D-BBC6B3F793A8}" srcOrd="0" destOrd="0" presId="urn:microsoft.com/office/officeart/2018/2/layout/IconLabelList"/>
    <dgm:cxn modelId="{4028EBA0-B080-4E70-AB4F-EC21D21F99B2}" type="presParOf" srcId="{4933A159-785C-4C00-938B-AB0E461564A6}" destId="{89691F60-A71D-493E-AF5D-BDB98CB64100}" srcOrd="1" destOrd="0" presId="urn:microsoft.com/office/officeart/2018/2/layout/IconLabelList"/>
    <dgm:cxn modelId="{C0BF6C2D-923E-4049-B4AF-527F58467986}" type="presParOf" srcId="{4933A159-785C-4C00-938B-AB0E461564A6}" destId="{27E66DFC-4EAE-499F-B6FB-57F0069F826F}" srcOrd="2" destOrd="0" presId="urn:microsoft.com/office/officeart/2018/2/layout/IconLabelList"/>
    <dgm:cxn modelId="{D97C2EA8-FC3D-40BB-89E0-05C4D831ACA8}" type="presParOf" srcId="{E91C5429-DFB9-40B8-90E4-A9705466FFB7}" destId="{673252F9-8CFA-49C8-AED1-2A96BFF58A6D}" srcOrd="1" destOrd="0" presId="urn:microsoft.com/office/officeart/2018/2/layout/IconLabelList"/>
    <dgm:cxn modelId="{F2950F4D-107F-46D6-B389-11E51E3B2196}" type="presParOf" srcId="{E91C5429-DFB9-40B8-90E4-A9705466FFB7}" destId="{8726A6B3-A7E7-4870-98C3-67C27F3DA54C}" srcOrd="2" destOrd="0" presId="urn:microsoft.com/office/officeart/2018/2/layout/IconLabelList"/>
    <dgm:cxn modelId="{E6BB2AD5-67A3-4E30-BC60-5C3CAB4A355F}" type="presParOf" srcId="{8726A6B3-A7E7-4870-98C3-67C27F3DA54C}" destId="{EAEFE29F-EC10-4ADF-9176-AA6B1ACC7379}" srcOrd="0" destOrd="0" presId="urn:microsoft.com/office/officeart/2018/2/layout/IconLabelList"/>
    <dgm:cxn modelId="{3EE82378-9CCC-419B-9C56-EC1320FE12F4}" type="presParOf" srcId="{8726A6B3-A7E7-4870-98C3-67C27F3DA54C}" destId="{A961625A-1CF0-4991-B7F1-ED99A09512B2}" srcOrd="1" destOrd="0" presId="urn:microsoft.com/office/officeart/2018/2/layout/IconLabelList"/>
    <dgm:cxn modelId="{E8008E64-21C3-4938-92E2-6D70A27DD45E}" type="presParOf" srcId="{8726A6B3-A7E7-4870-98C3-67C27F3DA54C}" destId="{578812F4-154E-468D-A0B6-AF44470FA8EC}" srcOrd="2" destOrd="0" presId="urn:microsoft.com/office/officeart/2018/2/layout/IconLabelList"/>
    <dgm:cxn modelId="{161DE55C-5CA2-4F63-8A9F-03A74FED3BA6}" type="presParOf" srcId="{E91C5429-DFB9-40B8-90E4-A9705466FFB7}" destId="{F2C3D66C-54BE-41A5-B84F-C62790EC397B}" srcOrd="3" destOrd="0" presId="urn:microsoft.com/office/officeart/2018/2/layout/IconLabelList"/>
    <dgm:cxn modelId="{8DD07E33-7844-44F9-AF41-760CCF0D7CF0}" type="presParOf" srcId="{E91C5429-DFB9-40B8-90E4-A9705466FFB7}" destId="{E573FD32-C775-4F02-ADDB-4DF9D20B19E9}" srcOrd="4" destOrd="0" presId="urn:microsoft.com/office/officeart/2018/2/layout/IconLabelList"/>
    <dgm:cxn modelId="{8B21353C-105B-4C6C-9890-399444498DDE}" type="presParOf" srcId="{E573FD32-C775-4F02-ADDB-4DF9D20B19E9}" destId="{BD71579D-B641-4E4E-BA5E-F62D8A3F6506}" srcOrd="0" destOrd="0" presId="urn:microsoft.com/office/officeart/2018/2/layout/IconLabelList"/>
    <dgm:cxn modelId="{A92EB306-E1F8-427A-8270-4BED8A628AB1}" type="presParOf" srcId="{E573FD32-C775-4F02-ADDB-4DF9D20B19E9}" destId="{1AAD85BE-8D8F-495E-BC50-C285101A10CB}" srcOrd="1" destOrd="0" presId="urn:microsoft.com/office/officeart/2018/2/layout/IconLabelList"/>
    <dgm:cxn modelId="{CA5DB896-294A-4170-81C1-C6EAD3107501}" type="presParOf" srcId="{E573FD32-C775-4F02-ADDB-4DF9D20B19E9}" destId="{B5678C2D-6C0F-45B4-BF0D-E0512F72300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4D9630-FA87-48A5-8341-1DD758A834BB}"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15B19A6-6281-4D11-B9E9-3F259FAC6E59}">
      <dgm:prSet/>
      <dgm:spPr/>
      <dgm:t>
        <a:bodyPr/>
        <a:lstStyle/>
        <a:p>
          <a:r>
            <a:rPr lang="en-US"/>
            <a:t>Collected data from multiple public health sources and combined them using AI and python to create unified dataset</a:t>
          </a:r>
        </a:p>
      </dgm:t>
    </dgm:pt>
    <dgm:pt modelId="{33F98B8F-BE64-4DBF-B345-21EF22C264CC}" type="parTrans" cxnId="{9EAECB57-251E-43B0-B028-12416E6B1E89}">
      <dgm:prSet/>
      <dgm:spPr/>
      <dgm:t>
        <a:bodyPr/>
        <a:lstStyle/>
        <a:p>
          <a:endParaRPr lang="en-US"/>
        </a:p>
      </dgm:t>
    </dgm:pt>
    <dgm:pt modelId="{E7D3ACD8-E81D-4F83-A4A7-F81E4417B748}" type="sibTrans" cxnId="{9EAECB57-251E-43B0-B028-12416E6B1E89}">
      <dgm:prSet/>
      <dgm:spPr/>
      <dgm:t>
        <a:bodyPr/>
        <a:lstStyle/>
        <a:p>
          <a:endParaRPr lang="en-US"/>
        </a:p>
      </dgm:t>
    </dgm:pt>
    <dgm:pt modelId="{D6067268-3D06-4B80-BE38-44C07FE23F97}">
      <dgm:prSet/>
      <dgm:spPr/>
      <dgm:t>
        <a:bodyPr/>
        <a:lstStyle/>
        <a:p>
          <a:r>
            <a:rPr lang="en-US"/>
            <a:t>Cleaned missing values, standardized column names, and ensured consistency across all metrics</a:t>
          </a:r>
        </a:p>
      </dgm:t>
    </dgm:pt>
    <dgm:pt modelId="{99E1BE75-C0AC-441D-A412-AD2C30358010}" type="parTrans" cxnId="{20B0866E-0AF2-45A0-A7A1-9D2AB7C15FBC}">
      <dgm:prSet/>
      <dgm:spPr/>
      <dgm:t>
        <a:bodyPr/>
        <a:lstStyle/>
        <a:p>
          <a:endParaRPr lang="en-US"/>
        </a:p>
      </dgm:t>
    </dgm:pt>
    <dgm:pt modelId="{E7AC3E17-44D9-49F2-AD0C-93CC44E4E6A6}" type="sibTrans" cxnId="{20B0866E-0AF2-45A0-A7A1-9D2AB7C15FBC}">
      <dgm:prSet/>
      <dgm:spPr/>
      <dgm:t>
        <a:bodyPr/>
        <a:lstStyle/>
        <a:p>
          <a:endParaRPr lang="en-US"/>
        </a:p>
      </dgm:t>
    </dgm:pt>
    <dgm:pt modelId="{B0FAADE0-E241-4F88-8146-CC6A3F9B2DC4}">
      <dgm:prSet/>
      <dgm:spPr/>
      <dgm:t>
        <a:bodyPr/>
        <a:lstStyle/>
        <a:p>
          <a:r>
            <a:rPr lang="en-US"/>
            <a:t>Included the timeframe from 2014-2022 for all data</a:t>
          </a:r>
        </a:p>
      </dgm:t>
    </dgm:pt>
    <dgm:pt modelId="{0A601BBE-C778-43C2-B6B5-E8C89544E087}" type="parTrans" cxnId="{C2B99D31-2FC9-47E3-86F5-D691CFC5C4F4}">
      <dgm:prSet/>
      <dgm:spPr/>
      <dgm:t>
        <a:bodyPr/>
        <a:lstStyle/>
        <a:p>
          <a:endParaRPr lang="en-US"/>
        </a:p>
      </dgm:t>
    </dgm:pt>
    <dgm:pt modelId="{6462B40B-E31F-4336-8BAC-CB23CEB07610}" type="sibTrans" cxnId="{C2B99D31-2FC9-47E3-86F5-D691CFC5C4F4}">
      <dgm:prSet/>
      <dgm:spPr/>
      <dgm:t>
        <a:bodyPr/>
        <a:lstStyle/>
        <a:p>
          <a:endParaRPr lang="en-US"/>
        </a:p>
      </dgm:t>
    </dgm:pt>
    <dgm:pt modelId="{0095E7F4-8AF3-49AE-88D3-D06C1A4FE4E2}" type="pres">
      <dgm:prSet presAssocID="{A74D9630-FA87-48A5-8341-1DD758A834BB}" presName="hierChild1" presStyleCnt="0">
        <dgm:presLayoutVars>
          <dgm:chPref val="1"/>
          <dgm:dir/>
          <dgm:animOne val="branch"/>
          <dgm:animLvl val="lvl"/>
          <dgm:resizeHandles/>
        </dgm:presLayoutVars>
      </dgm:prSet>
      <dgm:spPr/>
    </dgm:pt>
    <dgm:pt modelId="{3037EC76-E23C-4F14-A235-86086F736B00}" type="pres">
      <dgm:prSet presAssocID="{A15B19A6-6281-4D11-B9E9-3F259FAC6E59}" presName="hierRoot1" presStyleCnt="0"/>
      <dgm:spPr/>
    </dgm:pt>
    <dgm:pt modelId="{4B208D85-CD6A-42EE-84BB-0C75E55F3F77}" type="pres">
      <dgm:prSet presAssocID="{A15B19A6-6281-4D11-B9E9-3F259FAC6E59}" presName="composite" presStyleCnt="0"/>
      <dgm:spPr/>
    </dgm:pt>
    <dgm:pt modelId="{443DE077-D978-4B4A-A7AC-8BDEB59E54A0}" type="pres">
      <dgm:prSet presAssocID="{A15B19A6-6281-4D11-B9E9-3F259FAC6E59}" presName="background" presStyleLbl="node0" presStyleIdx="0" presStyleCnt="3"/>
      <dgm:spPr/>
    </dgm:pt>
    <dgm:pt modelId="{FF5D7248-4AB7-427B-8CA2-71066DB341D3}" type="pres">
      <dgm:prSet presAssocID="{A15B19A6-6281-4D11-B9E9-3F259FAC6E59}" presName="text" presStyleLbl="fgAcc0" presStyleIdx="0" presStyleCnt="3">
        <dgm:presLayoutVars>
          <dgm:chPref val="3"/>
        </dgm:presLayoutVars>
      </dgm:prSet>
      <dgm:spPr/>
    </dgm:pt>
    <dgm:pt modelId="{3ADE0B40-3F90-46F6-BB3D-EA82FEC97D33}" type="pres">
      <dgm:prSet presAssocID="{A15B19A6-6281-4D11-B9E9-3F259FAC6E59}" presName="hierChild2" presStyleCnt="0"/>
      <dgm:spPr/>
    </dgm:pt>
    <dgm:pt modelId="{DE1943E0-BDBE-4747-A97D-A13E1F3B3C78}" type="pres">
      <dgm:prSet presAssocID="{D6067268-3D06-4B80-BE38-44C07FE23F97}" presName="hierRoot1" presStyleCnt="0"/>
      <dgm:spPr/>
    </dgm:pt>
    <dgm:pt modelId="{94CB3DD6-40B7-4DA3-AB81-056605921E94}" type="pres">
      <dgm:prSet presAssocID="{D6067268-3D06-4B80-BE38-44C07FE23F97}" presName="composite" presStyleCnt="0"/>
      <dgm:spPr/>
    </dgm:pt>
    <dgm:pt modelId="{F5771C09-6E3A-4F61-ACBE-51C627FC093B}" type="pres">
      <dgm:prSet presAssocID="{D6067268-3D06-4B80-BE38-44C07FE23F97}" presName="background" presStyleLbl="node0" presStyleIdx="1" presStyleCnt="3"/>
      <dgm:spPr/>
    </dgm:pt>
    <dgm:pt modelId="{CC2B6EE6-8780-4339-94FC-DDC27E31CE11}" type="pres">
      <dgm:prSet presAssocID="{D6067268-3D06-4B80-BE38-44C07FE23F97}" presName="text" presStyleLbl="fgAcc0" presStyleIdx="1" presStyleCnt="3">
        <dgm:presLayoutVars>
          <dgm:chPref val="3"/>
        </dgm:presLayoutVars>
      </dgm:prSet>
      <dgm:spPr/>
    </dgm:pt>
    <dgm:pt modelId="{5F766534-197D-4F06-84CA-53C5BEA18B28}" type="pres">
      <dgm:prSet presAssocID="{D6067268-3D06-4B80-BE38-44C07FE23F97}" presName="hierChild2" presStyleCnt="0"/>
      <dgm:spPr/>
    </dgm:pt>
    <dgm:pt modelId="{697C3AB1-1462-4B02-B032-6EFB7876FB36}" type="pres">
      <dgm:prSet presAssocID="{B0FAADE0-E241-4F88-8146-CC6A3F9B2DC4}" presName="hierRoot1" presStyleCnt="0"/>
      <dgm:spPr/>
    </dgm:pt>
    <dgm:pt modelId="{AD593417-E93C-45DF-9E80-941583C19EEB}" type="pres">
      <dgm:prSet presAssocID="{B0FAADE0-E241-4F88-8146-CC6A3F9B2DC4}" presName="composite" presStyleCnt="0"/>
      <dgm:spPr/>
    </dgm:pt>
    <dgm:pt modelId="{FFB58569-B41E-4CAA-B0F5-AD2F1EDCBCF9}" type="pres">
      <dgm:prSet presAssocID="{B0FAADE0-E241-4F88-8146-CC6A3F9B2DC4}" presName="background" presStyleLbl="node0" presStyleIdx="2" presStyleCnt="3"/>
      <dgm:spPr/>
    </dgm:pt>
    <dgm:pt modelId="{E6165A7D-30BB-457A-A835-474526EFB387}" type="pres">
      <dgm:prSet presAssocID="{B0FAADE0-E241-4F88-8146-CC6A3F9B2DC4}" presName="text" presStyleLbl="fgAcc0" presStyleIdx="2" presStyleCnt="3">
        <dgm:presLayoutVars>
          <dgm:chPref val="3"/>
        </dgm:presLayoutVars>
      </dgm:prSet>
      <dgm:spPr/>
    </dgm:pt>
    <dgm:pt modelId="{8F2680E7-6EDD-4471-AA70-62A49E5F2AD7}" type="pres">
      <dgm:prSet presAssocID="{B0FAADE0-E241-4F88-8146-CC6A3F9B2DC4}" presName="hierChild2" presStyleCnt="0"/>
      <dgm:spPr/>
    </dgm:pt>
  </dgm:ptLst>
  <dgm:cxnLst>
    <dgm:cxn modelId="{D9DD5324-F345-4D5B-92FC-23D24936F6F9}" type="presOf" srcId="{A15B19A6-6281-4D11-B9E9-3F259FAC6E59}" destId="{FF5D7248-4AB7-427B-8CA2-71066DB341D3}" srcOrd="0" destOrd="0" presId="urn:microsoft.com/office/officeart/2005/8/layout/hierarchy1"/>
    <dgm:cxn modelId="{C2B99D31-2FC9-47E3-86F5-D691CFC5C4F4}" srcId="{A74D9630-FA87-48A5-8341-1DD758A834BB}" destId="{B0FAADE0-E241-4F88-8146-CC6A3F9B2DC4}" srcOrd="2" destOrd="0" parTransId="{0A601BBE-C778-43C2-B6B5-E8C89544E087}" sibTransId="{6462B40B-E31F-4336-8BAC-CB23CEB07610}"/>
    <dgm:cxn modelId="{50086042-DBAA-4140-BD42-5719F7222B2D}" type="presOf" srcId="{B0FAADE0-E241-4F88-8146-CC6A3F9B2DC4}" destId="{E6165A7D-30BB-457A-A835-474526EFB387}" srcOrd="0" destOrd="0" presId="urn:microsoft.com/office/officeart/2005/8/layout/hierarchy1"/>
    <dgm:cxn modelId="{20B0866E-0AF2-45A0-A7A1-9D2AB7C15FBC}" srcId="{A74D9630-FA87-48A5-8341-1DD758A834BB}" destId="{D6067268-3D06-4B80-BE38-44C07FE23F97}" srcOrd="1" destOrd="0" parTransId="{99E1BE75-C0AC-441D-A412-AD2C30358010}" sibTransId="{E7AC3E17-44D9-49F2-AD0C-93CC44E4E6A6}"/>
    <dgm:cxn modelId="{9EAECB57-251E-43B0-B028-12416E6B1E89}" srcId="{A74D9630-FA87-48A5-8341-1DD758A834BB}" destId="{A15B19A6-6281-4D11-B9E9-3F259FAC6E59}" srcOrd="0" destOrd="0" parTransId="{33F98B8F-BE64-4DBF-B345-21EF22C264CC}" sibTransId="{E7D3ACD8-E81D-4F83-A4A7-F81E4417B748}"/>
    <dgm:cxn modelId="{82870285-F395-4DDF-88CC-0F437409BC39}" type="presOf" srcId="{A74D9630-FA87-48A5-8341-1DD758A834BB}" destId="{0095E7F4-8AF3-49AE-88D3-D06C1A4FE4E2}" srcOrd="0" destOrd="0" presId="urn:microsoft.com/office/officeart/2005/8/layout/hierarchy1"/>
    <dgm:cxn modelId="{CB07DA9D-19D9-4EDE-921F-EE554EC9CC4C}" type="presOf" srcId="{D6067268-3D06-4B80-BE38-44C07FE23F97}" destId="{CC2B6EE6-8780-4339-94FC-DDC27E31CE11}" srcOrd="0" destOrd="0" presId="urn:microsoft.com/office/officeart/2005/8/layout/hierarchy1"/>
    <dgm:cxn modelId="{77C87299-591B-4282-9006-3A039EEE9F19}" type="presParOf" srcId="{0095E7F4-8AF3-49AE-88D3-D06C1A4FE4E2}" destId="{3037EC76-E23C-4F14-A235-86086F736B00}" srcOrd="0" destOrd="0" presId="urn:microsoft.com/office/officeart/2005/8/layout/hierarchy1"/>
    <dgm:cxn modelId="{0354C384-0D34-4EED-B722-08A88E40F1A4}" type="presParOf" srcId="{3037EC76-E23C-4F14-A235-86086F736B00}" destId="{4B208D85-CD6A-42EE-84BB-0C75E55F3F77}" srcOrd="0" destOrd="0" presId="urn:microsoft.com/office/officeart/2005/8/layout/hierarchy1"/>
    <dgm:cxn modelId="{6EBAF902-544E-470A-A1B3-EF7B1228C804}" type="presParOf" srcId="{4B208D85-CD6A-42EE-84BB-0C75E55F3F77}" destId="{443DE077-D978-4B4A-A7AC-8BDEB59E54A0}" srcOrd="0" destOrd="0" presId="urn:microsoft.com/office/officeart/2005/8/layout/hierarchy1"/>
    <dgm:cxn modelId="{2651996C-38EB-4A67-BF30-420BFCFBC669}" type="presParOf" srcId="{4B208D85-CD6A-42EE-84BB-0C75E55F3F77}" destId="{FF5D7248-4AB7-427B-8CA2-71066DB341D3}" srcOrd="1" destOrd="0" presId="urn:microsoft.com/office/officeart/2005/8/layout/hierarchy1"/>
    <dgm:cxn modelId="{8D20F6ED-0A8C-4402-A37A-3656A7EAF073}" type="presParOf" srcId="{3037EC76-E23C-4F14-A235-86086F736B00}" destId="{3ADE0B40-3F90-46F6-BB3D-EA82FEC97D33}" srcOrd="1" destOrd="0" presId="urn:microsoft.com/office/officeart/2005/8/layout/hierarchy1"/>
    <dgm:cxn modelId="{5790F397-B796-4ED7-A96E-4DF5AE413CF4}" type="presParOf" srcId="{0095E7F4-8AF3-49AE-88D3-D06C1A4FE4E2}" destId="{DE1943E0-BDBE-4747-A97D-A13E1F3B3C78}" srcOrd="1" destOrd="0" presId="urn:microsoft.com/office/officeart/2005/8/layout/hierarchy1"/>
    <dgm:cxn modelId="{0ED73024-6416-496F-B0F2-0C006B33EAEA}" type="presParOf" srcId="{DE1943E0-BDBE-4747-A97D-A13E1F3B3C78}" destId="{94CB3DD6-40B7-4DA3-AB81-056605921E94}" srcOrd="0" destOrd="0" presId="urn:microsoft.com/office/officeart/2005/8/layout/hierarchy1"/>
    <dgm:cxn modelId="{0C8F8E7B-6FB0-42E6-B2B2-D4A80E63C459}" type="presParOf" srcId="{94CB3DD6-40B7-4DA3-AB81-056605921E94}" destId="{F5771C09-6E3A-4F61-ACBE-51C627FC093B}" srcOrd="0" destOrd="0" presId="urn:microsoft.com/office/officeart/2005/8/layout/hierarchy1"/>
    <dgm:cxn modelId="{E8478542-4193-4B54-9BF6-EC766503AB89}" type="presParOf" srcId="{94CB3DD6-40B7-4DA3-AB81-056605921E94}" destId="{CC2B6EE6-8780-4339-94FC-DDC27E31CE11}" srcOrd="1" destOrd="0" presId="urn:microsoft.com/office/officeart/2005/8/layout/hierarchy1"/>
    <dgm:cxn modelId="{D362DEA9-6F8B-4D01-9F52-B6737FFDDFA7}" type="presParOf" srcId="{DE1943E0-BDBE-4747-A97D-A13E1F3B3C78}" destId="{5F766534-197D-4F06-84CA-53C5BEA18B28}" srcOrd="1" destOrd="0" presId="urn:microsoft.com/office/officeart/2005/8/layout/hierarchy1"/>
    <dgm:cxn modelId="{2EFEE848-2867-4C4B-830A-26675994794E}" type="presParOf" srcId="{0095E7F4-8AF3-49AE-88D3-D06C1A4FE4E2}" destId="{697C3AB1-1462-4B02-B032-6EFB7876FB36}" srcOrd="2" destOrd="0" presId="urn:microsoft.com/office/officeart/2005/8/layout/hierarchy1"/>
    <dgm:cxn modelId="{5C623444-EAD5-4F9E-A2DE-2ED376095901}" type="presParOf" srcId="{697C3AB1-1462-4B02-B032-6EFB7876FB36}" destId="{AD593417-E93C-45DF-9E80-941583C19EEB}" srcOrd="0" destOrd="0" presId="urn:microsoft.com/office/officeart/2005/8/layout/hierarchy1"/>
    <dgm:cxn modelId="{64EF4126-63B1-4791-AA0B-0F9701D7C5DC}" type="presParOf" srcId="{AD593417-E93C-45DF-9E80-941583C19EEB}" destId="{FFB58569-B41E-4CAA-B0F5-AD2F1EDCBCF9}" srcOrd="0" destOrd="0" presId="urn:microsoft.com/office/officeart/2005/8/layout/hierarchy1"/>
    <dgm:cxn modelId="{3FE6FEE8-A1C4-4A6B-BD49-5668A39675CC}" type="presParOf" srcId="{AD593417-E93C-45DF-9E80-941583C19EEB}" destId="{E6165A7D-30BB-457A-A835-474526EFB387}" srcOrd="1" destOrd="0" presId="urn:microsoft.com/office/officeart/2005/8/layout/hierarchy1"/>
    <dgm:cxn modelId="{B3628C81-8FBD-4FF9-868B-F4C75E64F1D1}" type="presParOf" srcId="{697C3AB1-1462-4B02-B032-6EFB7876FB36}" destId="{8F2680E7-6EDD-4471-AA70-62A49E5F2AD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7D2404-7913-4499-8183-BA1E064C3B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5AD16A9-E7B6-4667-805F-798E0E559540}">
      <dgm:prSet/>
      <dgm:spPr/>
      <dgm:t>
        <a:bodyPr/>
        <a:lstStyle/>
        <a:p>
          <a:r>
            <a:rPr lang="en-US" b="1"/>
            <a:t>Health Outcomes &amp; Conditions</a:t>
          </a:r>
          <a:endParaRPr lang="en-US"/>
        </a:p>
      </dgm:t>
    </dgm:pt>
    <dgm:pt modelId="{E2283BD6-233E-4844-93E7-CAE2C5EE684E}" type="parTrans" cxnId="{7C504AEE-56C1-4A98-B4A5-B7EEBEBE5ECD}">
      <dgm:prSet/>
      <dgm:spPr/>
      <dgm:t>
        <a:bodyPr/>
        <a:lstStyle/>
        <a:p>
          <a:endParaRPr lang="en-US"/>
        </a:p>
      </dgm:t>
    </dgm:pt>
    <dgm:pt modelId="{8F49679C-6314-473E-96F2-2392BA1DCC1B}" type="sibTrans" cxnId="{7C504AEE-56C1-4A98-B4A5-B7EEBEBE5ECD}">
      <dgm:prSet/>
      <dgm:spPr/>
      <dgm:t>
        <a:bodyPr/>
        <a:lstStyle/>
        <a:p>
          <a:endParaRPr lang="en-US"/>
        </a:p>
      </dgm:t>
    </dgm:pt>
    <dgm:pt modelId="{A969F0E2-CD46-4DF6-B1AD-500796AEF79C}">
      <dgm:prSet/>
      <dgm:spPr/>
      <dgm:t>
        <a:bodyPr/>
        <a:lstStyle/>
        <a:p>
          <a:r>
            <a:rPr lang="en-US" b="1"/>
            <a:t>Healthcare Access &amp; Coverage</a:t>
          </a:r>
          <a:endParaRPr lang="en-US"/>
        </a:p>
      </dgm:t>
    </dgm:pt>
    <dgm:pt modelId="{BA8C0B07-1DD4-4F73-AB6A-C2A6DA4B1FD5}" type="parTrans" cxnId="{E467DF8D-9680-48AD-9505-4681E8DE9897}">
      <dgm:prSet/>
      <dgm:spPr/>
      <dgm:t>
        <a:bodyPr/>
        <a:lstStyle/>
        <a:p>
          <a:endParaRPr lang="en-US"/>
        </a:p>
      </dgm:t>
    </dgm:pt>
    <dgm:pt modelId="{F0BB7E52-FF38-4A4C-9606-14E4A9C7540B}" type="sibTrans" cxnId="{E467DF8D-9680-48AD-9505-4681E8DE9897}">
      <dgm:prSet/>
      <dgm:spPr/>
      <dgm:t>
        <a:bodyPr/>
        <a:lstStyle/>
        <a:p>
          <a:endParaRPr lang="en-US"/>
        </a:p>
      </dgm:t>
    </dgm:pt>
    <dgm:pt modelId="{E4937B8F-260C-490E-9C7C-56E2C6300B98}">
      <dgm:prSet/>
      <dgm:spPr/>
      <dgm:t>
        <a:bodyPr/>
        <a:lstStyle/>
        <a:p>
          <a:r>
            <a:rPr lang="en-US" b="1"/>
            <a:t>Mental &amp; Physical Distress</a:t>
          </a:r>
          <a:endParaRPr lang="en-US"/>
        </a:p>
      </dgm:t>
    </dgm:pt>
    <dgm:pt modelId="{19D0A397-8450-4C63-84B3-94F79C413810}" type="parTrans" cxnId="{FBEBE479-9789-4C60-9F63-1752D2218EE3}">
      <dgm:prSet/>
      <dgm:spPr/>
      <dgm:t>
        <a:bodyPr/>
        <a:lstStyle/>
        <a:p>
          <a:endParaRPr lang="en-US"/>
        </a:p>
      </dgm:t>
    </dgm:pt>
    <dgm:pt modelId="{4BAA4AB7-C466-4577-8162-FA1E62000824}" type="sibTrans" cxnId="{FBEBE479-9789-4C60-9F63-1752D2218EE3}">
      <dgm:prSet/>
      <dgm:spPr/>
      <dgm:t>
        <a:bodyPr/>
        <a:lstStyle/>
        <a:p>
          <a:endParaRPr lang="en-US"/>
        </a:p>
      </dgm:t>
    </dgm:pt>
    <dgm:pt modelId="{A5B04081-E63B-4257-A38E-16595E3127A4}">
      <dgm:prSet/>
      <dgm:spPr/>
      <dgm:t>
        <a:bodyPr/>
        <a:lstStyle/>
        <a:p>
          <a:r>
            <a:rPr lang="en-US" b="1"/>
            <a:t>Food &amp; Nutrition</a:t>
          </a:r>
          <a:endParaRPr lang="en-US"/>
        </a:p>
      </dgm:t>
    </dgm:pt>
    <dgm:pt modelId="{111ABD2A-B204-4681-8873-9F310018885B}" type="parTrans" cxnId="{1860CEC8-6B09-4923-BE65-DB2716FA0F17}">
      <dgm:prSet/>
      <dgm:spPr/>
      <dgm:t>
        <a:bodyPr/>
        <a:lstStyle/>
        <a:p>
          <a:endParaRPr lang="en-US"/>
        </a:p>
      </dgm:t>
    </dgm:pt>
    <dgm:pt modelId="{C9FE2FB0-2D28-4535-BB7A-FAC376568CD4}" type="sibTrans" cxnId="{1860CEC8-6B09-4923-BE65-DB2716FA0F17}">
      <dgm:prSet/>
      <dgm:spPr/>
      <dgm:t>
        <a:bodyPr/>
        <a:lstStyle/>
        <a:p>
          <a:endParaRPr lang="en-US"/>
        </a:p>
      </dgm:t>
    </dgm:pt>
    <dgm:pt modelId="{7EDC911F-9E79-46AA-BCB4-5644CB78A078}">
      <dgm:prSet/>
      <dgm:spPr/>
      <dgm:t>
        <a:bodyPr/>
        <a:lstStyle/>
        <a:p>
          <a:r>
            <a:rPr lang="en-US" b="1"/>
            <a:t>Mortality Rates</a:t>
          </a:r>
          <a:endParaRPr lang="en-US"/>
        </a:p>
      </dgm:t>
    </dgm:pt>
    <dgm:pt modelId="{488C5C79-3E5F-4F15-8DBC-D25F8BD9F71D}" type="parTrans" cxnId="{52558663-C7A9-4740-8D9C-213150B5B19A}">
      <dgm:prSet/>
      <dgm:spPr/>
      <dgm:t>
        <a:bodyPr/>
        <a:lstStyle/>
        <a:p>
          <a:endParaRPr lang="en-US"/>
        </a:p>
      </dgm:t>
    </dgm:pt>
    <dgm:pt modelId="{75687E02-4F42-4AA6-8F1D-5501026E43B2}" type="sibTrans" cxnId="{52558663-C7A9-4740-8D9C-213150B5B19A}">
      <dgm:prSet/>
      <dgm:spPr/>
      <dgm:t>
        <a:bodyPr/>
        <a:lstStyle/>
        <a:p>
          <a:endParaRPr lang="en-US"/>
        </a:p>
      </dgm:t>
    </dgm:pt>
    <dgm:pt modelId="{3DBE9AF8-82AF-4B7B-BB25-C6651963DD68}">
      <dgm:prSet/>
      <dgm:spPr/>
      <dgm:t>
        <a:bodyPr/>
        <a:lstStyle/>
        <a:p>
          <a:r>
            <a:rPr lang="en-US" b="1"/>
            <a:t>Cause-Specific Death Counts</a:t>
          </a:r>
          <a:endParaRPr lang="en-US"/>
        </a:p>
      </dgm:t>
    </dgm:pt>
    <dgm:pt modelId="{A78D8049-F2C9-4E13-B122-818238F19430}" type="parTrans" cxnId="{3113D968-F792-4D91-A3BD-C1805D26752B}">
      <dgm:prSet/>
      <dgm:spPr/>
      <dgm:t>
        <a:bodyPr/>
        <a:lstStyle/>
        <a:p>
          <a:endParaRPr lang="en-US"/>
        </a:p>
      </dgm:t>
    </dgm:pt>
    <dgm:pt modelId="{65AE426F-086A-4F18-8819-B618F0119A9B}" type="sibTrans" cxnId="{3113D968-F792-4D91-A3BD-C1805D26752B}">
      <dgm:prSet/>
      <dgm:spPr/>
      <dgm:t>
        <a:bodyPr/>
        <a:lstStyle/>
        <a:p>
          <a:endParaRPr lang="en-US"/>
        </a:p>
      </dgm:t>
    </dgm:pt>
    <dgm:pt modelId="{4E33ADB3-A8EB-46A4-8935-50B036627285}">
      <dgm:prSet/>
      <dgm:spPr/>
      <dgm:t>
        <a:bodyPr/>
        <a:lstStyle/>
        <a:p>
          <a:r>
            <a:rPr lang="en-US" b="1"/>
            <a:t>Demographics</a:t>
          </a:r>
          <a:endParaRPr lang="en-US"/>
        </a:p>
      </dgm:t>
    </dgm:pt>
    <dgm:pt modelId="{C612BC7F-462A-429A-9A0B-B2ACC12B2DD6}" type="parTrans" cxnId="{49C2992B-A5DA-4C4D-8CC5-340653F2050F}">
      <dgm:prSet/>
      <dgm:spPr/>
      <dgm:t>
        <a:bodyPr/>
        <a:lstStyle/>
        <a:p>
          <a:endParaRPr lang="en-US"/>
        </a:p>
      </dgm:t>
    </dgm:pt>
    <dgm:pt modelId="{41DE515F-0899-4432-AE5E-D32E6DFE0CFC}" type="sibTrans" cxnId="{49C2992B-A5DA-4C4D-8CC5-340653F2050F}">
      <dgm:prSet/>
      <dgm:spPr/>
      <dgm:t>
        <a:bodyPr/>
        <a:lstStyle/>
        <a:p>
          <a:endParaRPr lang="en-US"/>
        </a:p>
      </dgm:t>
    </dgm:pt>
    <dgm:pt modelId="{5AFA5B01-12B1-4AF7-BF66-7E8C47EF444F}">
      <dgm:prSet/>
      <dgm:spPr/>
      <dgm:t>
        <a:bodyPr/>
        <a:lstStyle/>
        <a:p>
          <a:r>
            <a:rPr lang="en-US" b="1"/>
            <a:t>Economic Indicators</a:t>
          </a:r>
          <a:endParaRPr lang="en-US"/>
        </a:p>
      </dgm:t>
    </dgm:pt>
    <dgm:pt modelId="{CACD0190-B348-48C3-B102-EDB4B3FC378E}" type="parTrans" cxnId="{32C6E8DD-59E7-4A67-8D0C-6E0C32C29B22}">
      <dgm:prSet/>
      <dgm:spPr/>
      <dgm:t>
        <a:bodyPr/>
        <a:lstStyle/>
        <a:p>
          <a:endParaRPr lang="en-US"/>
        </a:p>
      </dgm:t>
    </dgm:pt>
    <dgm:pt modelId="{69003144-5937-466D-8B22-DC2A395EEF55}" type="sibTrans" cxnId="{32C6E8DD-59E7-4A67-8D0C-6E0C32C29B22}">
      <dgm:prSet/>
      <dgm:spPr/>
      <dgm:t>
        <a:bodyPr/>
        <a:lstStyle/>
        <a:p>
          <a:endParaRPr lang="en-US"/>
        </a:p>
      </dgm:t>
    </dgm:pt>
    <dgm:pt modelId="{CEF8E1D7-E407-48E1-A899-CD442E856A5F}" type="pres">
      <dgm:prSet presAssocID="{B27D2404-7913-4499-8183-BA1E064C3B6F}" presName="vert0" presStyleCnt="0">
        <dgm:presLayoutVars>
          <dgm:dir/>
          <dgm:animOne val="branch"/>
          <dgm:animLvl val="lvl"/>
        </dgm:presLayoutVars>
      </dgm:prSet>
      <dgm:spPr/>
    </dgm:pt>
    <dgm:pt modelId="{1B163237-4AB5-43F9-8BD6-147A42660DD9}" type="pres">
      <dgm:prSet presAssocID="{15AD16A9-E7B6-4667-805F-798E0E559540}" presName="thickLine" presStyleLbl="alignNode1" presStyleIdx="0" presStyleCnt="8"/>
      <dgm:spPr/>
    </dgm:pt>
    <dgm:pt modelId="{5A8FF3E6-D786-455A-87D1-40F5622A665E}" type="pres">
      <dgm:prSet presAssocID="{15AD16A9-E7B6-4667-805F-798E0E559540}" presName="horz1" presStyleCnt="0"/>
      <dgm:spPr/>
    </dgm:pt>
    <dgm:pt modelId="{2D41EC10-EE77-4ADB-8419-95651E7B5F65}" type="pres">
      <dgm:prSet presAssocID="{15AD16A9-E7B6-4667-805F-798E0E559540}" presName="tx1" presStyleLbl="revTx" presStyleIdx="0" presStyleCnt="8"/>
      <dgm:spPr/>
    </dgm:pt>
    <dgm:pt modelId="{0E4F6F12-FEE7-4E86-9BD2-84F3B8E79F59}" type="pres">
      <dgm:prSet presAssocID="{15AD16A9-E7B6-4667-805F-798E0E559540}" presName="vert1" presStyleCnt="0"/>
      <dgm:spPr/>
    </dgm:pt>
    <dgm:pt modelId="{81945E28-F591-4E6A-AAC0-5A5FB539DA85}" type="pres">
      <dgm:prSet presAssocID="{A969F0E2-CD46-4DF6-B1AD-500796AEF79C}" presName="thickLine" presStyleLbl="alignNode1" presStyleIdx="1" presStyleCnt="8"/>
      <dgm:spPr/>
    </dgm:pt>
    <dgm:pt modelId="{8D8822C0-BC28-41D9-93A4-66074FA889E9}" type="pres">
      <dgm:prSet presAssocID="{A969F0E2-CD46-4DF6-B1AD-500796AEF79C}" presName="horz1" presStyleCnt="0"/>
      <dgm:spPr/>
    </dgm:pt>
    <dgm:pt modelId="{B78C86AF-7EB6-4608-9A83-1C87227EB0A1}" type="pres">
      <dgm:prSet presAssocID="{A969F0E2-CD46-4DF6-B1AD-500796AEF79C}" presName="tx1" presStyleLbl="revTx" presStyleIdx="1" presStyleCnt="8"/>
      <dgm:spPr/>
    </dgm:pt>
    <dgm:pt modelId="{21CD26B5-8A81-4361-A9C8-E62C57707E8D}" type="pres">
      <dgm:prSet presAssocID="{A969F0E2-CD46-4DF6-B1AD-500796AEF79C}" presName="vert1" presStyleCnt="0"/>
      <dgm:spPr/>
    </dgm:pt>
    <dgm:pt modelId="{C554C686-2C8D-4E98-BAA6-563698239E38}" type="pres">
      <dgm:prSet presAssocID="{E4937B8F-260C-490E-9C7C-56E2C6300B98}" presName="thickLine" presStyleLbl="alignNode1" presStyleIdx="2" presStyleCnt="8"/>
      <dgm:spPr/>
    </dgm:pt>
    <dgm:pt modelId="{C378D8B5-DB8A-450A-90F4-45180E647FB2}" type="pres">
      <dgm:prSet presAssocID="{E4937B8F-260C-490E-9C7C-56E2C6300B98}" presName="horz1" presStyleCnt="0"/>
      <dgm:spPr/>
    </dgm:pt>
    <dgm:pt modelId="{F17A047D-CAA5-459B-97B9-2DA537887DF4}" type="pres">
      <dgm:prSet presAssocID="{E4937B8F-260C-490E-9C7C-56E2C6300B98}" presName="tx1" presStyleLbl="revTx" presStyleIdx="2" presStyleCnt="8"/>
      <dgm:spPr/>
    </dgm:pt>
    <dgm:pt modelId="{A448A258-ACC4-435B-88C7-4A3A38665FB9}" type="pres">
      <dgm:prSet presAssocID="{E4937B8F-260C-490E-9C7C-56E2C6300B98}" presName="vert1" presStyleCnt="0"/>
      <dgm:spPr/>
    </dgm:pt>
    <dgm:pt modelId="{06C7F1BE-AC2A-4AE9-8C0D-62730FBD1ECA}" type="pres">
      <dgm:prSet presAssocID="{A5B04081-E63B-4257-A38E-16595E3127A4}" presName="thickLine" presStyleLbl="alignNode1" presStyleIdx="3" presStyleCnt="8"/>
      <dgm:spPr/>
    </dgm:pt>
    <dgm:pt modelId="{3BF506B6-733A-475B-BB91-7CCE426BE621}" type="pres">
      <dgm:prSet presAssocID="{A5B04081-E63B-4257-A38E-16595E3127A4}" presName="horz1" presStyleCnt="0"/>
      <dgm:spPr/>
    </dgm:pt>
    <dgm:pt modelId="{30D7A5C0-2BA4-45CE-9EBF-6BE744373A4D}" type="pres">
      <dgm:prSet presAssocID="{A5B04081-E63B-4257-A38E-16595E3127A4}" presName="tx1" presStyleLbl="revTx" presStyleIdx="3" presStyleCnt="8"/>
      <dgm:spPr/>
    </dgm:pt>
    <dgm:pt modelId="{127AAC96-1CCF-46DE-ABB7-30F2F002355D}" type="pres">
      <dgm:prSet presAssocID="{A5B04081-E63B-4257-A38E-16595E3127A4}" presName="vert1" presStyleCnt="0"/>
      <dgm:spPr/>
    </dgm:pt>
    <dgm:pt modelId="{B7019389-EDF3-4266-8A2E-5C730D1CCFA0}" type="pres">
      <dgm:prSet presAssocID="{7EDC911F-9E79-46AA-BCB4-5644CB78A078}" presName="thickLine" presStyleLbl="alignNode1" presStyleIdx="4" presStyleCnt="8"/>
      <dgm:spPr/>
    </dgm:pt>
    <dgm:pt modelId="{6B9FCE39-48A6-4B59-85A2-47FDCB70B503}" type="pres">
      <dgm:prSet presAssocID="{7EDC911F-9E79-46AA-BCB4-5644CB78A078}" presName="horz1" presStyleCnt="0"/>
      <dgm:spPr/>
    </dgm:pt>
    <dgm:pt modelId="{ADC712E0-FA4E-42C7-8AB4-FD25CAAF9550}" type="pres">
      <dgm:prSet presAssocID="{7EDC911F-9E79-46AA-BCB4-5644CB78A078}" presName="tx1" presStyleLbl="revTx" presStyleIdx="4" presStyleCnt="8"/>
      <dgm:spPr/>
    </dgm:pt>
    <dgm:pt modelId="{ABEB4148-6F3D-46F1-9CD2-20421B400BD1}" type="pres">
      <dgm:prSet presAssocID="{7EDC911F-9E79-46AA-BCB4-5644CB78A078}" presName="vert1" presStyleCnt="0"/>
      <dgm:spPr/>
    </dgm:pt>
    <dgm:pt modelId="{EFCDDFEF-2CA8-4C36-8B58-60DF12E8A2C8}" type="pres">
      <dgm:prSet presAssocID="{3DBE9AF8-82AF-4B7B-BB25-C6651963DD68}" presName="thickLine" presStyleLbl="alignNode1" presStyleIdx="5" presStyleCnt="8"/>
      <dgm:spPr/>
    </dgm:pt>
    <dgm:pt modelId="{C6E7B695-D19E-48A4-9C21-27FEAEB007A6}" type="pres">
      <dgm:prSet presAssocID="{3DBE9AF8-82AF-4B7B-BB25-C6651963DD68}" presName="horz1" presStyleCnt="0"/>
      <dgm:spPr/>
    </dgm:pt>
    <dgm:pt modelId="{C886AB5D-670D-41CD-9105-CBB7AAF4C3E8}" type="pres">
      <dgm:prSet presAssocID="{3DBE9AF8-82AF-4B7B-BB25-C6651963DD68}" presName="tx1" presStyleLbl="revTx" presStyleIdx="5" presStyleCnt="8"/>
      <dgm:spPr/>
    </dgm:pt>
    <dgm:pt modelId="{B7A8DCB6-A2C3-4775-AE62-35660D1D6873}" type="pres">
      <dgm:prSet presAssocID="{3DBE9AF8-82AF-4B7B-BB25-C6651963DD68}" presName="vert1" presStyleCnt="0"/>
      <dgm:spPr/>
    </dgm:pt>
    <dgm:pt modelId="{B7C0A2D4-18A7-44EF-944D-836B57D788CD}" type="pres">
      <dgm:prSet presAssocID="{4E33ADB3-A8EB-46A4-8935-50B036627285}" presName="thickLine" presStyleLbl="alignNode1" presStyleIdx="6" presStyleCnt="8"/>
      <dgm:spPr/>
    </dgm:pt>
    <dgm:pt modelId="{98384A12-244A-44F5-BFB5-CDE43682A7FC}" type="pres">
      <dgm:prSet presAssocID="{4E33ADB3-A8EB-46A4-8935-50B036627285}" presName="horz1" presStyleCnt="0"/>
      <dgm:spPr/>
    </dgm:pt>
    <dgm:pt modelId="{6F079833-1B10-4ED5-A338-D982BD8EF408}" type="pres">
      <dgm:prSet presAssocID="{4E33ADB3-A8EB-46A4-8935-50B036627285}" presName="tx1" presStyleLbl="revTx" presStyleIdx="6" presStyleCnt="8"/>
      <dgm:spPr/>
    </dgm:pt>
    <dgm:pt modelId="{D9C9A416-C761-4694-B689-4412FF590153}" type="pres">
      <dgm:prSet presAssocID="{4E33ADB3-A8EB-46A4-8935-50B036627285}" presName="vert1" presStyleCnt="0"/>
      <dgm:spPr/>
    </dgm:pt>
    <dgm:pt modelId="{500BBFF8-5492-487B-8BF2-FB4723F99F92}" type="pres">
      <dgm:prSet presAssocID="{5AFA5B01-12B1-4AF7-BF66-7E8C47EF444F}" presName="thickLine" presStyleLbl="alignNode1" presStyleIdx="7" presStyleCnt="8"/>
      <dgm:spPr/>
    </dgm:pt>
    <dgm:pt modelId="{9FD71BD6-6FB5-40EF-B7DA-F014527E6131}" type="pres">
      <dgm:prSet presAssocID="{5AFA5B01-12B1-4AF7-BF66-7E8C47EF444F}" presName="horz1" presStyleCnt="0"/>
      <dgm:spPr/>
    </dgm:pt>
    <dgm:pt modelId="{FB7B5C90-DF25-43BA-AF07-D776B638BEDA}" type="pres">
      <dgm:prSet presAssocID="{5AFA5B01-12B1-4AF7-BF66-7E8C47EF444F}" presName="tx1" presStyleLbl="revTx" presStyleIdx="7" presStyleCnt="8"/>
      <dgm:spPr/>
    </dgm:pt>
    <dgm:pt modelId="{371F409D-C4EE-4F43-AE3B-F0EAFC470499}" type="pres">
      <dgm:prSet presAssocID="{5AFA5B01-12B1-4AF7-BF66-7E8C47EF444F}" presName="vert1" presStyleCnt="0"/>
      <dgm:spPr/>
    </dgm:pt>
  </dgm:ptLst>
  <dgm:cxnLst>
    <dgm:cxn modelId="{49C2992B-A5DA-4C4D-8CC5-340653F2050F}" srcId="{B27D2404-7913-4499-8183-BA1E064C3B6F}" destId="{4E33ADB3-A8EB-46A4-8935-50B036627285}" srcOrd="6" destOrd="0" parTransId="{C612BC7F-462A-429A-9A0B-B2ACC12B2DD6}" sibTransId="{41DE515F-0899-4432-AE5E-D32E6DFE0CFC}"/>
    <dgm:cxn modelId="{EC661835-38D4-4028-8141-C42BFE613426}" type="presOf" srcId="{A969F0E2-CD46-4DF6-B1AD-500796AEF79C}" destId="{B78C86AF-7EB6-4608-9A83-1C87227EB0A1}" srcOrd="0" destOrd="0" presId="urn:microsoft.com/office/officeart/2008/layout/LinedList"/>
    <dgm:cxn modelId="{7354BA62-E752-4B4B-A13B-62C0143AC994}" type="presOf" srcId="{E4937B8F-260C-490E-9C7C-56E2C6300B98}" destId="{F17A047D-CAA5-459B-97B9-2DA537887DF4}" srcOrd="0" destOrd="0" presId="urn:microsoft.com/office/officeart/2008/layout/LinedList"/>
    <dgm:cxn modelId="{52558663-C7A9-4740-8D9C-213150B5B19A}" srcId="{B27D2404-7913-4499-8183-BA1E064C3B6F}" destId="{7EDC911F-9E79-46AA-BCB4-5644CB78A078}" srcOrd="4" destOrd="0" parTransId="{488C5C79-3E5F-4F15-8DBC-D25F8BD9F71D}" sibTransId="{75687E02-4F42-4AA6-8F1D-5501026E43B2}"/>
    <dgm:cxn modelId="{03D17E65-2302-48CC-9720-D2081FC23FD3}" type="presOf" srcId="{4E33ADB3-A8EB-46A4-8935-50B036627285}" destId="{6F079833-1B10-4ED5-A338-D982BD8EF408}" srcOrd="0" destOrd="0" presId="urn:microsoft.com/office/officeart/2008/layout/LinedList"/>
    <dgm:cxn modelId="{FE512147-0978-46BB-972B-C555364FFD7E}" type="presOf" srcId="{15AD16A9-E7B6-4667-805F-798E0E559540}" destId="{2D41EC10-EE77-4ADB-8419-95651E7B5F65}" srcOrd="0" destOrd="0" presId="urn:microsoft.com/office/officeart/2008/layout/LinedList"/>
    <dgm:cxn modelId="{3113D968-F792-4D91-A3BD-C1805D26752B}" srcId="{B27D2404-7913-4499-8183-BA1E064C3B6F}" destId="{3DBE9AF8-82AF-4B7B-BB25-C6651963DD68}" srcOrd="5" destOrd="0" parTransId="{A78D8049-F2C9-4E13-B122-818238F19430}" sibTransId="{65AE426F-086A-4F18-8819-B618F0119A9B}"/>
    <dgm:cxn modelId="{42219D51-F99C-41C6-8BFD-F0E88BF725FE}" type="presOf" srcId="{5AFA5B01-12B1-4AF7-BF66-7E8C47EF444F}" destId="{FB7B5C90-DF25-43BA-AF07-D776B638BEDA}" srcOrd="0" destOrd="0" presId="urn:microsoft.com/office/officeart/2008/layout/LinedList"/>
    <dgm:cxn modelId="{E0FBD773-D8A9-470A-8072-ACD18CFE9140}" type="presOf" srcId="{A5B04081-E63B-4257-A38E-16595E3127A4}" destId="{30D7A5C0-2BA4-45CE-9EBF-6BE744373A4D}" srcOrd="0" destOrd="0" presId="urn:microsoft.com/office/officeart/2008/layout/LinedList"/>
    <dgm:cxn modelId="{FB193357-18BA-4E0E-B400-18D63CDD94FF}" type="presOf" srcId="{B27D2404-7913-4499-8183-BA1E064C3B6F}" destId="{CEF8E1D7-E407-48E1-A899-CD442E856A5F}" srcOrd="0" destOrd="0" presId="urn:microsoft.com/office/officeart/2008/layout/LinedList"/>
    <dgm:cxn modelId="{FBEBE479-9789-4C60-9F63-1752D2218EE3}" srcId="{B27D2404-7913-4499-8183-BA1E064C3B6F}" destId="{E4937B8F-260C-490E-9C7C-56E2C6300B98}" srcOrd="2" destOrd="0" parTransId="{19D0A397-8450-4C63-84B3-94F79C413810}" sibTransId="{4BAA4AB7-C466-4577-8162-FA1E62000824}"/>
    <dgm:cxn modelId="{E467DF8D-9680-48AD-9505-4681E8DE9897}" srcId="{B27D2404-7913-4499-8183-BA1E064C3B6F}" destId="{A969F0E2-CD46-4DF6-B1AD-500796AEF79C}" srcOrd="1" destOrd="0" parTransId="{BA8C0B07-1DD4-4F73-AB6A-C2A6DA4B1FD5}" sibTransId="{F0BB7E52-FF38-4A4C-9606-14E4A9C7540B}"/>
    <dgm:cxn modelId="{FD950593-CB3D-4596-8070-4A4FAC218AEB}" type="presOf" srcId="{3DBE9AF8-82AF-4B7B-BB25-C6651963DD68}" destId="{C886AB5D-670D-41CD-9105-CBB7AAF4C3E8}" srcOrd="0" destOrd="0" presId="urn:microsoft.com/office/officeart/2008/layout/LinedList"/>
    <dgm:cxn modelId="{1860CEC8-6B09-4923-BE65-DB2716FA0F17}" srcId="{B27D2404-7913-4499-8183-BA1E064C3B6F}" destId="{A5B04081-E63B-4257-A38E-16595E3127A4}" srcOrd="3" destOrd="0" parTransId="{111ABD2A-B204-4681-8873-9F310018885B}" sibTransId="{C9FE2FB0-2D28-4535-BB7A-FAC376568CD4}"/>
    <dgm:cxn modelId="{568754CB-04E8-4218-A8F1-8F62D5D73F2B}" type="presOf" srcId="{7EDC911F-9E79-46AA-BCB4-5644CB78A078}" destId="{ADC712E0-FA4E-42C7-8AB4-FD25CAAF9550}" srcOrd="0" destOrd="0" presId="urn:microsoft.com/office/officeart/2008/layout/LinedList"/>
    <dgm:cxn modelId="{32C6E8DD-59E7-4A67-8D0C-6E0C32C29B22}" srcId="{B27D2404-7913-4499-8183-BA1E064C3B6F}" destId="{5AFA5B01-12B1-4AF7-BF66-7E8C47EF444F}" srcOrd="7" destOrd="0" parTransId="{CACD0190-B348-48C3-B102-EDB4B3FC378E}" sibTransId="{69003144-5937-466D-8B22-DC2A395EEF55}"/>
    <dgm:cxn modelId="{7C504AEE-56C1-4A98-B4A5-B7EEBEBE5ECD}" srcId="{B27D2404-7913-4499-8183-BA1E064C3B6F}" destId="{15AD16A9-E7B6-4667-805F-798E0E559540}" srcOrd="0" destOrd="0" parTransId="{E2283BD6-233E-4844-93E7-CAE2C5EE684E}" sibTransId="{8F49679C-6314-473E-96F2-2392BA1DCC1B}"/>
    <dgm:cxn modelId="{3F989289-285F-4342-8A94-FA066823CD7B}" type="presParOf" srcId="{CEF8E1D7-E407-48E1-A899-CD442E856A5F}" destId="{1B163237-4AB5-43F9-8BD6-147A42660DD9}" srcOrd="0" destOrd="0" presId="urn:microsoft.com/office/officeart/2008/layout/LinedList"/>
    <dgm:cxn modelId="{DA55117E-775D-4C23-9691-D5DA91330226}" type="presParOf" srcId="{CEF8E1D7-E407-48E1-A899-CD442E856A5F}" destId="{5A8FF3E6-D786-455A-87D1-40F5622A665E}" srcOrd="1" destOrd="0" presId="urn:microsoft.com/office/officeart/2008/layout/LinedList"/>
    <dgm:cxn modelId="{F8C12AF5-0E2D-472C-9B62-37A7D15D7D45}" type="presParOf" srcId="{5A8FF3E6-D786-455A-87D1-40F5622A665E}" destId="{2D41EC10-EE77-4ADB-8419-95651E7B5F65}" srcOrd="0" destOrd="0" presId="urn:microsoft.com/office/officeart/2008/layout/LinedList"/>
    <dgm:cxn modelId="{1C0B0BB1-D071-4FD8-B40B-BB4EC648A6E5}" type="presParOf" srcId="{5A8FF3E6-D786-455A-87D1-40F5622A665E}" destId="{0E4F6F12-FEE7-4E86-9BD2-84F3B8E79F59}" srcOrd="1" destOrd="0" presId="urn:microsoft.com/office/officeart/2008/layout/LinedList"/>
    <dgm:cxn modelId="{E820F3FC-6D84-4D79-A571-31A93B42B371}" type="presParOf" srcId="{CEF8E1D7-E407-48E1-A899-CD442E856A5F}" destId="{81945E28-F591-4E6A-AAC0-5A5FB539DA85}" srcOrd="2" destOrd="0" presId="urn:microsoft.com/office/officeart/2008/layout/LinedList"/>
    <dgm:cxn modelId="{FF9B52D9-7583-4D84-846D-EC9D2D3107F7}" type="presParOf" srcId="{CEF8E1D7-E407-48E1-A899-CD442E856A5F}" destId="{8D8822C0-BC28-41D9-93A4-66074FA889E9}" srcOrd="3" destOrd="0" presId="urn:microsoft.com/office/officeart/2008/layout/LinedList"/>
    <dgm:cxn modelId="{94A55FA0-3A84-41DB-9D16-8E6B0DA16160}" type="presParOf" srcId="{8D8822C0-BC28-41D9-93A4-66074FA889E9}" destId="{B78C86AF-7EB6-4608-9A83-1C87227EB0A1}" srcOrd="0" destOrd="0" presId="urn:microsoft.com/office/officeart/2008/layout/LinedList"/>
    <dgm:cxn modelId="{6CA48962-5072-4BD1-80A9-4C4755851FB3}" type="presParOf" srcId="{8D8822C0-BC28-41D9-93A4-66074FA889E9}" destId="{21CD26B5-8A81-4361-A9C8-E62C57707E8D}" srcOrd="1" destOrd="0" presId="urn:microsoft.com/office/officeart/2008/layout/LinedList"/>
    <dgm:cxn modelId="{BA79787E-5C09-4A6E-9CF1-25F31006EEF9}" type="presParOf" srcId="{CEF8E1D7-E407-48E1-A899-CD442E856A5F}" destId="{C554C686-2C8D-4E98-BAA6-563698239E38}" srcOrd="4" destOrd="0" presId="urn:microsoft.com/office/officeart/2008/layout/LinedList"/>
    <dgm:cxn modelId="{8A2215BE-0DF9-48D5-B05F-B3CCDAE4FCAE}" type="presParOf" srcId="{CEF8E1D7-E407-48E1-A899-CD442E856A5F}" destId="{C378D8B5-DB8A-450A-90F4-45180E647FB2}" srcOrd="5" destOrd="0" presId="urn:microsoft.com/office/officeart/2008/layout/LinedList"/>
    <dgm:cxn modelId="{DA8A28AB-0E5C-4A29-AB20-AF5CDBB9792E}" type="presParOf" srcId="{C378D8B5-DB8A-450A-90F4-45180E647FB2}" destId="{F17A047D-CAA5-459B-97B9-2DA537887DF4}" srcOrd="0" destOrd="0" presId="urn:microsoft.com/office/officeart/2008/layout/LinedList"/>
    <dgm:cxn modelId="{A1EF8AB2-1E20-42B8-B905-ECF0F0576575}" type="presParOf" srcId="{C378D8B5-DB8A-450A-90F4-45180E647FB2}" destId="{A448A258-ACC4-435B-88C7-4A3A38665FB9}" srcOrd="1" destOrd="0" presId="urn:microsoft.com/office/officeart/2008/layout/LinedList"/>
    <dgm:cxn modelId="{F475C831-E732-47AA-9908-FB9B15C32C78}" type="presParOf" srcId="{CEF8E1D7-E407-48E1-A899-CD442E856A5F}" destId="{06C7F1BE-AC2A-4AE9-8C0D-62730FBD1ECA}" srcOrd="6" destOrd="0" presId="urn:microsoft.com/office/officeart/2008/layout/LinedList"/>
    <dgm:cxn modelId="{C91E973A-4909-4B30-BD63-E68A0869F186}" type="presParOf" srcId="{CEF8E1D7-E407-48E1-A899-CD442E856A5F}" destId="{3BF506B6-733A-475B-BB91-7CCE426BE621}" srcOrd="7" destOrd="0" presId="urn:microsoft.com/office/officeart/2008/layout/LinedList"/>
    <dgm:cxn modelId="{0A1CBBDB-8DEB-410E-99CF-153288640E58}" type="presParOf" srcId="{3BF506B6-733A-475B-BB91-7CCE426BE621}" destId="{30D7A5C0-2BA4-45CE-9EBF-6BE744373A4D}" srcOrd="0" destOrd="0" presId="urn:microsoft.com/office/officeart/2008/layout/LinedList"/>
    <dgm:cxn modelId="{C2CAE980-3B84-486D-936E-DAAC41388F1F}" type="presParOf" srcId="{3BF506B6-733A-475B-BB91-7CCE426BE621}" destId="{127AAC96-1CCF-46DE-ABB7-30F2F002355D}" srcOrd="1" destOrd="0" presId="urn:microsoft.com/office/officeart/2008/layout/LinedList"/>
    <dgm:cxn modelId="{73E6A7CD-30B1-428F-A70B-6FB999F5409B}" type="presParOf" srcId="{CEF8E1D7-E407-48E1-A899-CD442E856A5F}" destId="{B7019389-EDF3-4266-8A2E-5C730D1CCFA0}" srcOrd="8" destOrd="0" presId="urn:microsoft.com/office/officeart/2008/layout/LinedList"/>
    <dgm:cxn modelId="{20785C9F-A9BA-4575-AC44-F1E2104C22C2}" type="presParOf" srcId="{CEF8E1D7-E407-48E1-A899-CD442E856A5F}" destId="{6B9FCE39-48A6-4B59-85A2-47FDCB70B503}" srcOrd="9" destOrd="0" presId="urn:microsoft.com/office/officeart/2008/layout/LinedList"/>
    <dgm:cxn modelId="{576C4932-887F-4710-99EB-AAC7186A6050}" type="presParOf" srcId="{6B9FCE39-48A6-4B59-85A2-47FDCB70B503}" destId="{ADC712E0-FA4E-42C7-8AB4-FD25CAAF9550}" srcOrd="0" destOrd="0" presId="urn:microsoft.com/office/officeart/2008/layout/LinedList"/>
    <dgm:cxn modelId="{4EFD75D0-B2FB-48F2-A782-1AE7B37E4351}" type="presParOf" srcId="{6B9FCE39-48A6-4B59-85A2-47FDCB70B503}" destId="{ABEB4148-6F3D-46F1-9CD2-20421B400BD1}" srcOrd="1" destOrd="0" presId="urn:microsoft.com/office/officeart/2008/layout/LinedList"/>
    <dgm:cxn modelId="{A1093BC5-2A84-4911-8199-E7B0CFA372CA}" type="presParOf" srcId="{CEF8E1D7-E407-48E1-A899-CD442E856A5F}" destId="{EFCDDFEF-2CA8-4C36-8B58-60DF12E8A2C8}" srcOrd="10" destOrd="0" presId="urn:microsoft.com/office/officeart/2008/layout/LinedList"/>
    <dgm:cxn modelId="{6CE3AB04-31F9-46C1-AC6F-B798D9C863C6}" type="presParOf" srcId="{CEF8E1D7-E407-48E1-A899-CD442E856A5F}" destId="{C6E7B695-D19E-48A4-9C21-27FEAEB007A6}" srcOrd="11" destOrd="0" presId="urn:microsoft.com/office/officeart/2008/layout/LinedList"/>
    <dgm:cxn modelId="{308D37DA-8579-47A6-AB1B-761709C1EF0C}" type="presParOf" srcId="{C6E7B695-D19E-48A4-9C21-27FEAEB007A6}" destId="{C886AB5D-670D-41CD-9105-CBB7AAF4C3E8}" srcOrd="0" destOrd="0" presId="urn:microsoft.com/office/officeart/2008/layout/LinedList"/>
    <dgm:cxn modelId="{5F7DD3FE-F00A-45FE-A0AB-D24B6E062E4B}" type="presParOf" srcId="{C6E7B695-D19E-48A4-9C21-27FEAEB007A6}" destId="{B7A8DCB6-A2C3-4775-AE62-35660D1D6873}" srcOrd="1" destOrd="0" presId="urn:microsoft.com/office/officeart/2008/layout/LinedList"/>
    <dgm:cxn modelId="{3F208633-37DB-487E-BE8F-8A135AD83866}" type="presParOf" srcId="{CEF8E1D7-E407-48E1-A899-CD442E856A5F}" destId="{B7C0A2D4-18A7-44EF-944D-836B57D788CD}" srcOrd="12" destOrd="0" presId="urn:microsoft.com/office/officeart/2008/layout/LinedList"/>
    <dgm:cxn modelId="{D2F39527-6434-4BC5-A3AE-57FA6B9326E7}" type="presParOf" srcId="{CEF8E1D7-E407-48E1-A899-CD442E856A5F}" destId="{98384A12-244A-44F5-BFB5-CDE43682A7FC}" srcOrd="13" destOrd="0" presId="urn:microsoft.com/office/officeart/2008/layout/LinedList"/>
    <dgm:cxn modelId="{7C674488-CD3A-405A-AEDF-F444AD036D8F}" type="presParOf" srcId="{98384A12-244A-44F5-BFB5-CDE43682A7FC}" destId="{6F079833-1B10-4ED5-A338-D982BD8EF408}" srcOrd="0" destOrd="0" presId="urn:microsoft.com/office/officeart/2008/layout/LinedList"/>
    <dgm:cxn modelId="{A42780B7-0FDE-46D9-BCF4-080418B70362}" type="presParOf" srcId="{98384A12-244A-44F5-BFB5-CDE43682A7FC}" destId="{D9C9A416-C761-4694-B689-4412FF590153}" srcOrd="1" destOrd="0" presId="urn:microsoft.com/office/officeart/2008/layout/LinedList"/>
    <dgm:cxn modelId="{301B02A1-E771-4AB7-BA8F-4F8E4C244C41}" type="presParOf" srcId="{CEF8E1D7-E407-48E1-A899-CD442E856A5F}" destId="{500BBFF8-5492-487B-8BF2-FB4723F99F92}" srcOrd="14" destOrd="0" presId="urn:microsoft.com/office/officeart/2008/layout/LinedList"/>
    <dgm:cxn modelId="{3BD1593D-E2B5-4D4E-B225-69A412DC3E38}" type="presParOf" srcId="{CEF8E1D7-E407-48E1-A899-CD442E856A5F}" destId="{9FD71BD6-6FB5-40EF-B7DA-F014527E6131}" srcOrd="15" destOrd="0" presId="urn:microsoft.com/office/officeart/2008/layout/LinedList"/>
    <dgm:cxn modelId="{7F04306E-38DF-47AC-8A3E-B46CB62CBFBD}" type="presParOf" srcId="{9FD71BD6-6FB5-40EF-B7DA-F014527E6131}" destId="{FB7B5C90-DF25-43BA-AF07-D776B638BEDA}" srcOrd="0" destOrd="0" presId="urn:microsoft.com/office/officeart/2008/layout/LinedList"/>
    <dgm:cxn modelId="{245CEB41-F1E8-4869-B4A2-616711D28747}" type="presParOf" srcId="{9FD71BD6-6FB5-40EF-B7DA-F014527E6131}" destId="{371F409D-C4EE-4F43-AE3B-F0EAFC47049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8D95E6-97C6-4511-A9ED-3D41087AB65F}"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5E881E98-2712-4D17-AA2C-84752CC8C700}">
      <dgm:prSet/>
      <dgm:spPr/>
      <dgm:t>
        <a:bodyPr/>
        <a:lstStyle/>
        <a:p>
          <a:pPr rtl="0"/>
          <a:r>
            <a:rPr lang="en-US"/>
            <a:t>Heart disease, diabetes, </a:t>
          </a:r>
          <a:r>
            <a:rPr lang="en-US" b="1">
              <a:latin typeface="Calibri Light" panose="020F0302020204030204"/>
            </a:rPr>
            <a:t>and</a:t>
          </a:r>
          <a:r>
            <a:rPr lang="en-US">
              <a:latin typeface="Calibri Light" panose="020F0302020204030204"/>
            </a:rPr>
            <a:t> </a:t>
          </a:r>
          <a:r>
            <a:rPr lang="en-US"/>
            <a:t>cancer showed </a:t>
          </a:r>
          <a:r>
            <a:rPr lang="en-US" b="1">
              <a:latin typeface="Calibri Light" panose="020F0302020204030204"/>
            </a:rPr>
            <a:t>strong</a:t>
          </a:r>
          <a:r>
            <a:rPr lang="en-US"/>
            <a:t> correlations with death rates.</a:t>
          </a:r>
        </a:p>
      </dgm:t>
    </dgm:pt>
    <dgm:pt modelId="{448152A0-B1C5-4461-A168-68223814FFF6}" type="parTrans" cxnId="{CBC18997-A7DE-45E5-8A82-7EBB94E5052A}">
      <dgm:prSet/>
      <dgm:spPr/>
      <dgm:t>
        <a:bodyPr/>
        <a:lstStyle/>
        <a:p>
          <a:endParaRPr lang="en-US"/>
        </a:p>
      </dgm:t>
    </dgm:pt>
    <dgm:pt modelId="{BE22FA00-5BFB-4B6C-8011-8B1D14764147}" type="sibTrans" cxnId="{CBC18997-A7DE-45E5-8A82-7EBB94E5052A}">
      <dgm:prSet/>
      <dgm:spPr/>
      <dgm:t>
        <a:bodyPr/>
        <a:lstStyle/>
        <a:p>
          <a:endParaRPr lang="en-US"/>
        </a:p>
      </dgm:t>
    </dgm:pt>
    <dgm:pt modelId="{8877B734-684E-4FC6-8AC9-B1ED81334037}">
      <dgm:prSet/>
      <dgm:spPr/>
      <dgm:t>
        <a:bodyPr/>
        <a:lstStyle/>
        <a:p>
          <a:r>
            <a:rPr lang="en-US"/>
            <a:t>States with higher obesity and smoking rates also showed significantly higher mortality.</a:t>
          </a:r>
        </a:p>
      </dgm:t>
    </dgm:pt>
    <dgm:pt modelId="{19C4A48A-FD87-4AE8-95AF-6C9F3E94BC48}" type="parTrans" cxnId="{C704CA40-DCE3-42E4-A86A-5D81ED2F3542}">
      <dgm:prSet/>
      <dgm:spPr/>
      <dgm:t>
        <a:bodyPr/>
        <a:lstStyle/>
        <a:p>
          <a:endParaRPr lang="en-US"/>
        </a:p>
      </dgm:t>
    </dgm:pt>
    <dgm:pt modelId="{D7DCF73E-4DD0-4B91-81D1-5F1372976AE8}" type="sibTrans" cxnId="{C704CA40-DCE3-42E4-A86A-5D81ED2F3542}">
      <dgm:prSet/>
      <dgm:spPr/>
      <dgm:t>
        <a:bodyPr/>
        <a:lstStyle/>
        <a:p>
          <a:endParaRPr lang="en-US"/>
        </a:p>
      </dgm:t>
    </dgm:pt>
    <dgm:pt modelId="{A56EAA13-81EF-45C6-95D2-6AE48811D8A2}">
      <dgm:prSet phldr="0"/>
      <dgm:spPr/>
      <dgm:t>
        <a:bodyPr/>
        <a:lstStyle/>
        <a:p>
          <a:pPr rtl="0"/>
          <a:r>
            <a:rPr lang="en-US" b="1">
              <a:latin typeface="Calibri"/>
              <a:ea typeface="Calibri"/>
              <a:cs typeface="Calibri"/>
            </a:rPr>
            <a:t>The Southeast should invest in chronic disease management programs—like free diabetes screenings, heart health awareness campaigns, and subsidized smoking cessation services.</a:t>
          </a:r>
          <a:endParaRPr lang="en-US" b="1">
            <a:latin typeface="Calibri Light" panose="020F0302020204030204"/>
          </a:endParaRPr>
        </a:p>
      </dgm:t>
    </dgm:pt>
    <dgm:pt modelId="{10E38046-AF22-4693-B4B2-0B8996D323D5}" type="parTrans" cxnId="{5E681CAF-F77C-495A-B2AF-8A93384E84AF}">
      <dgm:prSet/>
      <dgm:spPr/>
    </dgm:pt>
    <dgm:pt modelId="{0E27CD85-3D0D-4175-BA73-F05372D6AA91}" type="sibTrans" cxnId="{5E681CAF-F77C-495A-B2AF-8A93384E84AF}">
      <dgm:prSet/>
      <dgm:spPr/>
    </dgm:pt>
    <dgm:pt modelId="{8B6DB25F-52C0-486C-BBA4-2A3B38C73DEB}" type="pres">
      <dgm:prSet presAssocID="{758D95E6-97C6-4511-A9ED-3D41087AB65F}" presName="vert0" presStyleCnt="0">
        <dgm:presLayoutVars>
          <dgm:dir/>
          <dgm:animOne val="branch"/>
          <dgm:animLvl val="lvl"/>
        </dgm:presLayoutVars>
      </dgm:prSet>
      <dgm:spPr/>
    </dgm:pt>
    <dgm:pt modelId="{11BFB56F-A96E-4A66-B545-E5BF2B0117F8}" type="pres">
      <dgm:prSet presAssocID="{A56EAA13-81EF-45C6-95D2-6AE48811D8A2}" presName="thickLine" presStyleLbl="alignNode1" presStyleIdx="0" presStyleCnt="3"/>
      <dgm:spPr/>
    </dgm:pt>
    <dgm:pt modelId="{94E3FAA3-2CA5-41B3-98DA-5E91DF2C232C}" type="pres">
      <dgm:prSet presAssocID="{A56EAA13-81EF-45C6-95D2-6AE48811D8A2}" presName="horz1" presStyleCnt="0"/>
      <dgm:spPr/>
    </dgm:pt>
    <dgm:pt modelId="{464757C2-B18B-4668-AF9E-04F03DA74D9E}" type="pres">
      <dgm:prSet presAssocID="{A56EAA13-81EF-45C6-95D2-6AE48811D8A2}" presName="tx1" presStyleLbl="revTx" presStyleIdx="0" presStyleCnt="3"/>
      <dgm:spPr/>
    </dgm:pt>
    <dgm:pt modelId="{13288AC8-5504-4867-A02E-B4FC38A5BE98}" type="pres">
      <dgm:prSet presAssocID="{A56EAA13-81EF-45C6-95D2-6AE48811D8A2}" presName="vert1" presStyleCnt="0"/>
      <dgm:spPr/>
    </dgm:pt>
    <dgm:pt modelId="{227F2E74-C668-45DD-83E6-1B143D3BE6B3}" type="pres">
      <dgm:prSet presAssocID="{5E881E98-2712-4D17-AA2C-84752CC8C700}" presName="thickLine" presStyleLbl="alignNode1" presStyleIdx="1" presStyleCnt="3"/>
      <dgm:spPr/>
    </dgm:pt>
    <dgm:pt modelId="{17DB137B-96A6-465E-8293-354A436FAB1A}" type="pres">
      <dgm:prSet presAssocID="{5E881E98-2712-4D17-AA2C-84752CC8C700}" presName="horz1" presStyleCnt="0"/>
      <dgm:spPr/>
    </dgm:pt>
    <dgm:pt modelId="{6FA6301E-656F-4471-B1FF-70A97A671381}" type="pres">
      <dgm:prSet presAssocID="{5E881E98-2712-4D17-AA2C-84752CC8C700}" presName="tx1" presStyleLbl="revTx" presStyleIdx="1" presStyleCnt="3"/>
      <dgm:spPr/>
    </dgm:pt>
    <dgm:pt modelId="{0B49C9F9-FB5E-488B-91F5-7C2B29D41D34}" type="pres">
      <dgm:prSet presAssocID="{5E881E98-2712-4D17-AA2C-84752CC8C700}" presName="vert1" presStyleCnt="0"/>
      <dgm:spPr/>
    </dgm:pt>
    <dgm:pt modelId="{7B0EDE66-67F8-4E5D-A1AE-9B0BEAC35A53}" type="pres">
      <dgm:prSet presAssocID="{8877B734-684E-4FC6-8AC9-B1ED81334037}" presName="thickLine" presStyleLbl="alignNode1" presStyleIdx="2" presStyleCnt="3"/>
      <dgm:spPr/>
    </dgm:pt>
    <dgm:pt modelId="{A2037FAA-215A-4886-AB14-06D192D7A4CF}" type="pres">
      <dgm:prSet presAssocID="{8877B734-684E-4FC6-8AC9-B1ED81334037}" presName="horz1" presStyleCnt="0"/>
      <dgm:spPr/>
    </dgm:pt>
    <dgm:pt modelId="{21371118-A53B-4D30-B4D9-27C7DC1BA0EC}" type="pres">
      <dgm:prSet presAssocID="{8877B734-684E-4FC6-8AC9-B1ED81334037}" presName="tx1" presStyleLbl="revTx" presStyleIdx="2" presStyleCnt="3"/>
      <dgm:spPr/>
    </dgm:pt>
    <dgm:pt modelId="{F9F9D46B-32DB-403E-BFB7-5368895407B6}" type="pres">
      <dgm:prSet presAssocID="{8877B734-684E-4FC6-8AC9-B1ED81334037}" presName="vert1" presStyleCnt="0"/>
      <dgm:spPr/>
    </dgm:pt>
  </dgm:ptLst>
  <dgm:cxnLst>
    <dgm:cxn modelId="{8880E931-20D9-4441-875D-DE7EC55E27C0}" type="presOf" srcId="{8877B734-684E-4FC6-8AC9-B1ED81334037}" destId="{21371118-A53B-4D30-B4D9-27C7DC1BA0EC}" srcOrd="0" destOrd="0" presId="urn:microsoft.com/office/officeart/2008/layout/LinedList"/>
    <dgm:cxn modelId="{647B3A36-3C2E-4199-9E51-BB850BFE646E}" type="presOf" srcId="{A56EAA13-81EF-45C6-95D2-6AE48811D8A2}" destId="{464757C2-B18B-4668-AF9E-04F03DA74D9E}" srcOrd="0" destOrd="0" presId="urn:microsoft.com/office/officeart/2008/layout/LinedList"/>
    <dgm:cxn modelId="{C704CA40-DCE3-42E4-A86A-5D81ED2F3542}" srcId="{758D95E6-97C6-4511-A9ED-3D41087AB65F}" destId="{8877B734-684E-4FC6-8AC9-B1ED81334037}" srcOrd="2" destOrd="0" parTransId="{19C4A48A-FD87-4AE8-95AF-6C9F3E94BC48}" sibTransId="{D7DCF73E-4DD0-4B91-81D1-5F1372976AE8}"/>
    <dgm:cxn modelId="{D64AFA84-2B52-43D3-A5C7-DCDD48145942}" type="presOf" srcId="{5E881E98-2712-4D17-AA2C-84752CC8C700}" destId="{6FA6301E-656F-4471-B1FF-70A97A671381}" srcOrd="0" destOrd="0" presId="urn:microsoft.com/office/officeart/2008/layout/LinedList"/>
    <dgm:cxn modelId="{A9C8D687-2982-4BB8-BF33-5949F37F83DE}" type="presOf" srcId="{758D95E6-97C6-4511-A9ED-3D41087AB65F}" destId="{8B6DB25F-52C0-486C-BBA4-2A3B38C73DEB}" srcOrd="0" destOrd="0" presId="urn:microsoft.com/office/officeart/2008/layout/LinedList"/>
    <dgm:cxn modelId="{CBC18997-A7DE-45E5-8A82-7EBB94E5052A}" srcId="{758D95E6-97C6-4511-A9ED-3D41087AB65F}" destId="{5E881E98-2712-4D17-AA2C-84752CC8C700}" srcOrd="1" destOrd="0" parTransId="{448152A0-B1C5-4461-A168-68223814FFF6}" sibTransId="{BE22FA00-5BFB-4B6C-8011-8B1D14764147}"/>
    <dgm:cxn modelId="{5E681CAF-F77C-495A-B2AF-8A93384E84AF}" srcId="{758D95E6-97C6-4511-A9ED-3D41087AB65F}" destId="{A56EAA13-81EF-45C6-95D2-6AE48811D8A2}" srcOrd="0" destOrd="0" parTransId="{10E38046-AF22-4693-B4B2-0B8996D323D5}" sibTransId="{0E27CD85-3D0D-4175-BA73-F05372D6AA91}"/>
    <dgm:cxn modelId="{44EE70A7-399F-4AEA-AF58-732A82A02E2B}" type="presParOf" srcId="{8B6DB25F-52C0-486C-BBA4-2A3B38C73DEB}" destId="{11BFB56F-A96E-4A66-B545-E5BF2B0117F8}" srcOrd="0" destOrd="0" presId="urn:microsoft.com/office/officeart/2008/layout/LinedList"/>
    <dgm:cxn modelId="{7991F30B-1911-4BB0-A8C1-06D55023F8E0}" type="presParOf" srcId="{8B6DB25F-52C0-486C-BBA4-2A3B38C73DEB}" destId="{94E3FAA3-2CA5-41B3-98DA-5E91DF2C232C}" srcOrd="1" destOrd="0" presId="urn:microsoft.com/office/officeart/2008/layout/LinedList"/>
    <dgm:cxn modelId="{5EB96E5E-AE5A-4C31-BA21-C3803D7B704F}" type="presParOf" srcId="{94E3FAA3-2CA5-41B3-98DA-5E91DF2C232C}" destId="{464757C2-B18B-4668-AF9E-04F03DA74D9E}" srcOrd="0" destOrd="0" presId="urn:microsoft.com/office/officeart/2008/layout/LinedList"/>
    <dgm:cxn modelId="{6EB4A02C-0333-49F0-908B-595A905159E9}" type="presParOf" srcId="{94E3FAA3-2CA5-41B3-98DA-5E91DF2C232C}" destId="{13288AC8-5504-4867-A02E-B4FC38A5BE98}" srcOrd="1" destOrd="0" presId="urn:microsoft.com/office/officeart/2008/layout/LinedList"/>
    <dgm:cxn modelId="{0B187948-427E-41E4-9260-200D614AB79A}" type="presParOf" srcId="{8B6DB25F-52C0-486C-BBA4-2A3B38C73DEB}" destId="{227F2E74-C668-45DD-83E6-1B143D3BE6B3}" srcOrd="2" destOrd="0" presId="urn:microsoft.com/office/officeart/2008/layout/LinedList"/>
    <dgm:cxn modelId="{01E0CF00-422B-423B-A488-90CE0B21FE7B}" type="presParOf" srcId="{8B6DB25F-52C0-486C-BBA4-2A3B38C73DEB}" destId="{17DB137B-96A6-465E-8293-354A436FAB1A}" srcOrd="3" destOrd="0" presId="urn:microsoft.com/office/officeart/2008/layout/LinedList"/>
    <dgm:cxn modelId="{380677B3-7455-41E7-BF81-6FB0508052C9}" type="presParOf" srcId="{17DB137B-96A6-465E-8293-354A436FAB1A}" destId="{6FA6301E-656F-4471-B1FF-70A97A671381}" srcOrd="0" destOrd="0" presId="urn:microsoft.com/office/officeart/2008/layout/LinedList"/>
    <dgm:cxn modelId="{83EC10C3-54FB-4897-B865-9F39659BD652}" type="presParOf" srcId="{17DB137B-96A6-465E-8293-354A436FAB1A}" destId="{0B49C9F9-FB5E-488B-91F5-7C2B29D41D34}" srcOrd="1" destOrd="0" presId="urn:microsoft.com/office/officeart/2008/layout/LinedList"/>
    <dgm:cxn modelId="{85C84A98-0DC1-45FF-B740-89992E93AB08}" type="presParOf" srcId="{8B6DB25F-52C0-486C-BBA4-2A3B38C73DEB}" destId="{7B0EDE66-67F8-4E5D-A1AE-9B0BEAC35A53}" srcOrd="4" destOrd="0" presId="urn:microsoft.com/office/officeart/2008/layout/LinedList"/>
    <dgm:cxn modelId="{0A08C555-BCEE-47DE-8135-397358122010}" type="presParOf" srcId="{8B6DB25F-52C0-486C-BBA4-2A3B38C73DEB}" destId="{A2037FAA-215A-4886-AB14-06D192D7A4CF}" srcOrd="5" destOrd="0" presId="urn:microsoft.com/office/officeart/2008/layout/LinedList"/>
    <dgm:cxn modelId="{AD66BDFF-C6E3-4053-B82D-C3D9FB9F3899}" type="presParOf" srcId="{A2037FAA-215A-4886-AB14-06D192D7A4CF}" destId="{21371118-A53B-4D30-B4D9-27C7DC1BA0EC}" srcOrd="0" destOrd="0" presId="urn:microsoft.com/office/officeart/2008/layout/LinedList"/>
    <dgm:cxn modelId="{CA1C0D57-4A5E-43E7-A309-BE2865C28F8F}" type="presParOf" srcId="{A2037FAA-215A-4886-AB14-06D192D7A4CF}" destId="{F9F9D46B-32DB-403E-BFB7-5368895407B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910542-0CFF-46E4-85AA-9CE2DFBC85C1}"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9D72DD42-5DF7-49E1-BAF0-E69D0114AE3D}">
      <dgm:prSet/>
      <dgm:spPr/>
      <dgm:t>
        <a:bodyPr/>
        <a:lstStyle/>
        <a:p>
          <a:r>
            <a:rPr lang="en-US" b="1" i="0"/>
            <a:t>Reduce smoking prevalence through a public policy like Minnesota’s Freedom to Breathe Act can lead to lower mortality rates, more specifically cancer and heart disease death rate.​</a:t>
          </a:r>
          <a:endParaRPr lang="en-US" b="1"/>
        </a:p>
      </dgm:t>
    </dgm:pt>
    <dgm:pt modelId="{9EFB840F-C1C4-4850-9FC8-ABB23EBE4752}" type="parTrans" cxnId="{83066F8F-DAED-4588-A635-7E299DC2EF9D}">
      <dgm:prSet/>
      <dgm:spPr/>
      <dgm:t>
        <a:bodyPr/>
        <a:lstStyle/>
        <a:p>
          <a:endParaRPr lang="en-US"/>
        </a:p>
      </dgm:t>
    </dgm:pt>
    <dgm:pt modelId="{856A553C-B947-4A68-A10B-B8AD32C4DBB6}" type="sibTrans" cxnId="{83066F8F-DAED-4588-A635-7E299DC2EF9D}">
      <dgm:prSet/>
      <dgm:spPr/>
      <dgm:t>
        <a:bodyPr/>
        <a:lstStyle/>
        <a:p>
          <a:endParaRPr lang="en-US"/>
        </a:p>
      </dgm:t>
    </dgm:pt>
    <dgm:pt modelId="{CC7ABF38-D9DD-40EC-BAAB-904EB792345A}">
      <dgm:prSet/>
      <dgm:spPr/>
      <dgm:t>
        <a:bodyPr/>
        <a:lstStyle/>
        <a:p>
          <a:r>
            <a:rPr lang="en-US" b="0" i="0"/>
            <a:t>The Minnesota's Freedom to Breathe Act bans all smoking indoors and in the workplace.</a:t>
          </a:r>
          <a:endParaRPr lang="en-US"/>
        </a:p>
      </dgm:t>
    </dgm:pt>
    <dgm:pt modelId="{4CB0472A-92C4-47FD-B8B9-647F39FC2464}" type="parTrans" cxnId="{6D7BBC53-22E4-42EA-9B93-D83EE6B3A9CF}">
      <dgm:prSet/>
      <dgm:spPr/>
      <dgm:t>
        <a:bodyPr/>
        <a:lstStyle/>
        <a:p>
          <a:endParaRPr lang="en-US"/>
        </a:p>
      </dgm:t>
    </dgm:pt>
    <dgm:pt modelId="{565D79BE-C782-435E-90BD-F7A3207827CA}" type="sibTrans" cxnId="{6D7BBC53-22E4-42EA-9B93-D83EE6B3A9CF}">
      <dgm:prSet/>
      <dgm:spPr/>
      <dgm:t>
        <a:bodyPr/>
        <a:lstStyle/>
        <a:p>
          <a:endParaRPr lang="en-US"/>
        </a:p>
      </dgm:t>
    </dgm:pt>
    <dgm:pt modelId="{4632A4BF-8DDB-463F-9D46-5C94A5C51BF1}" type="pres">
      <dgm:prSet presAssocID="{4F910542-0CFF-46E4-85AA-9CE2DFBC85C1}" presName="vert0" presStyleCnt="0">
        <dgm:presLayoutVars>
          <dgm:dir/>
          <dgm:animOne val="branch"/>
          <dgm:animLvl val="lvl"/>
        </dgm:presLayoutVars>
      </dgm:prSet>
      <dgm:spPr/>
    </dgm:pt>
    <dgm:pt modelId="{53737A6A-DF7E-4CB9-ABE4-7CD1C9C04A22}" type="pres">
      <dgm:prSet presAssocID="{9D72DD42-5DF7-49E1-BAF0-E69D0114AE3D}" presName="thickLine" presStyleLbl="alignNode1" presStyleIdx="0" presStyleCnt="2"/>
      <dgm:spPr/>
    </dgm:pt>
    <dgm:pt modelId="{E03E27C5-CC9F-4ABF-87D9-6F376FCFED96}" type="pres">
      <dgm:prSet presAssocID="{9D72DD42-5DF7-49E1-BAF0-E69D0114AE3D}" presName="horz1" presStyleCnt="0"/>
      <dgm:spPr/>
    </dgm:pt>
    <dgm:pt modelId="{99762204-D30F-4232-AC79-54CC71C97011}" type="pres">
      <dgm:prSet presAssocID="{9D72DD42-5DF7-49E1-BAF0-E69D0114AE3D}" presName="tx1" presStyleLbl="revTx" presStyleIdx="0" presStyleCnt="2"/>
      <dgm:spPr/>
    </dgm:pt>
    <dgm:pt modelId="{92AC78AF-66C3-493E-A371-7CB8A2A1D60B}" type="pres">
      <dgm:prSet presAssocID="{9D72DD42-5DF7-49E1-BAF0-E69D0114AE3D}" presName="vert1" presStyleCnt="0"/>
      <dgm:spPr/>
    </dgm:pt>
    <dgm:pt modelId="{1775F799-F5E4-44B9-A239-836EA25FB49E}" type="pres">
      <dgm:prSet presAssocID="{CC7ABF38-D9DD-40EC-BAAB-904EB792345A}" presName="thickLine" presStyleLbl="alignNode1" presStyleIdx="1" presStyleCnt="2"/>
      <dgm:spPr/>
    </dgm:pt>
    <dgm:pt modelId="{76054902-9498-421E-AF56-5A3462EF15EF}" type="pres">
      <dgm:prSet presAssocID="{CC7ABF38-D9DD-40EC-BAAB-904EB792345A}" presName="horz1" presStyleCnt="0"/>
      <dgm:spPr/>
    </dgm:pt>
    <dgm:pt modelId="{D1EB0355-005A-4F25-9F8B-EC6D59FB96F1}" type="pres">
      <dgm:prSet presAssocID="{CC7ABF38-D9DD-40EC-BAAB-904EB792345A}" presName="tx1" presStyleLbl="revTx" presStyleIdx="1" presStyleCnt="2"/>
      <dgm:spPr/>
    </dgm:pt>
    <dgm:pt modelId="{E476D69A-BACC-4B4F-8C51-DB87CAFB0360}" type="pres">
      <dgm:prSet presAssocID="{CC7ABF38-D9DD-40EC-BAAB-904EB792345A}" presName="vert1" presStyleCnt="0"/>
      <dgm:spPr/>
    </dgm:pt>
  </dgm:ptLst>
  <dgm:cxnLst>
    <dgm:cxn modelId="{0036950C-0F54-4EBD-BACA-3353FA933753}" type="presOf" srcId="{CC7ABF38-D9DD-40EC-BAAB-904EB792345A}" destId="{D1EB0355-005A-4F25-9F8B-EC6D59FB96F1}" srcOrd="0" destOrd="0" presId="urn:microsoft.com/office/officeart/2008/layout/LinedList"/>
    <dgm:cxn modelId="{F32BB269-1151-4314-82E5-527B9F3C5DFC}" type="presOf" srcId="{9D72DD42-5DF7-49E1-BAF0-E69D0114AE3D}" destId="{99762204-D30F-4232-AC79-54CC71C97011}" srcOrd="0" destOrd="0" presId="urn:microsoft.com/office/officeart/2008/layout/LinedList"/>
    <dgm:cxn modelId="{6D7BBC53-22E4-42EA-9B93-D83EE6B3A9CF}" srcId="{4F910542-0CFF-46E4-85AA-9CE2DFBC85C1}" destId="{CC7ABF38-D9DD-40EC-BAAB-904EB792345A}" srcOrd="1" destOrd="0" parTransId="{4CB0472A-92C4-47FD-B8B9-647F39FC2464}" sibTransId="{565D79BE-C782-435E-90BD-F7A3207827CA}"/>
    <dgm:cxn modelId="{FE410754-9AA6-4090-A67C-92D9DABD7510}" type="presOf" srcId="{4F910542-0CFF-46E4-85AA-9CE2DFBC85C1}" destId="{4632A4BF-8DDB-463F-9D46-5C94A5C51BF1}" srcOrd="0" destOrd="0" presId="urn:microsoft.com/office/officeart/2008/layout/LinedList"/>
    <dgm:cxn modelId="{83066F8F-DAED-4588-A635-7E299DC2EF9D}" srcId="{4F910542-0CFF-46E4-85AA-9CE2DFBC85C1}" destId="{9D72DD42-5DF7-49E1-BAF0-E69D0114AE3D}" srcOrd="0" destOrd="0" parTransId="{9EFB840F-C1C4-4850-9FC8-ABB23EBE4752}" sibTransId="{856A553C-B947-4A68-A10B-B8AD32C4DBB6}"/>
    <dgm:cxn modelId="{C287172C-129E-4A14-8D84-1399EF8F03F3}" type="presParOf" srcId="{4632A4BF-8DDB-463F-9D46-5C94A5C51BF1}" destId="{53737A6A-DF7E-4CB9-ABE4-7CD1C9C04A22}" srcOrd="0" destOrd="0" presId="urn:microsoft.com/office/officeart/2008/layout/LinedList"/>
    <dgm:cxn modelId="{7D94D116-8346-4A06-AF33-E42638DCD731}" type="presParOf" srcId="{4632A4BF-8DDB-463F-9D46-5C94A5C51BF1}" destId="{E03E27C5-CC9F-4ABF-87D9-6F376FCFED96}" srcOrd="1" destOrd="0" presId="urn:microsoft.com/office/officeart/2008/layout/LinedList"/>
    <dgm:cxn modelId="{3D64439A-E6FE-4F18-B115-3FB3D2211CF1}" type="presParOf" srcId="{E03E27C5-CC9F-4ABF-87D9-6F376FCFED96}" destId="{99762204-D30F-4232-AC79-54CC71C97011}" srcOrd="0" destOrd="0" presId="urn:microsoft.com/office/officeart/2008/layout/LinedList"/>
    <dgm:cxn modelId="{ACD3172E-FC74-493B-8E97-C5CE9400B329}" type="presParOf" srcId="{E03E27C5-CC9F-4ABF-87D9-6F376FCFED96}" destId="{92AC78AF-66C3-493E-A371-7CB8A2A1D60B}" srcOrd="1" destOrd="0" presId="urn:microsoft.com/office/officeart/2008/layout/LinedList"/>
    <dgm:cxn modelId="{9945AD65-3CDC-49AE-A90B-64A9FD94D31E}" type="presParOf" srcId="{4632A4BF-8DDB-463F-9D46-5C94A5C51BF1}" destId="{1775F799-F5E4-44B9-A239-836EA25FB49E}" srcOrd="2" destOrd="0" presId="urn:microsoft.com/office/officeart/2008/layout/LinedList"/>
    <dgm:cxn modelId="{D1421A32-37F2-467E-9CAB-F46BA3E3C285}" type="presParOf" srcId="{4632A4BF-8DDB-463F-9D46-5C94A5C51BF1}" destId="{76054902-9498-421E-AF56-5A3462EF15EF}" srcOrd="3" destOrd="0" presId="urn:microsoft.com/office/officeart/2008/layout/LinedList"/>
    <dgm:cxn modelId="{774AB142-586D-4208-AC1E-5B9B23ACBE6D}" type="presParOf" srcId="{76054902-9498-421E-AF56-5A3462EF15EF}" destId="{D1EB0355-005A-4F25-9F8B-EC6D59FB96F1}" srcOrd="0" destOrd="0" presId="urn:microsoft.com/office/officeart/2008/layout/LinedList"/>
    <dgm:cxn modelId="{A4C71537-92B0-4B69-9C74-919012DCACD0}" type="presParOf" srcId="{76054902-9498-421E-AF56-5A3462EF15EF}" destId="{E476D69A-BACC-4B4F-8C51-DB87CAFB036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910542-0CFF-46E4-85AA-9CE2DFBC85C1}"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D72DD42-5DF7-49E1-BAF0-E69D0114AE3D}">
      <dgm:prSet/>
      <dgm:spPr/>
      <dgm:t>
        <a:bodyPr/>
        <a:lstStyle/>
        <a:p>
          <a:pPr rtl="0"/>
          <a:r>
            <a:rPr lang="en-US" b="1" i="0"/>
            <a:t>Implement similar programs like the Healthy, Hunger-Free Kids Act help improve school meals, making it easier for kids to eat healthier and lower their risk of obesity.</a:t>
          </a:r>
          <a:r>
            <a:rPr lang="en-US" b="0" i="0"/>
            <a:t>  </a:t>
          </a:r>
          <a:endParaRPr lang="en-US"/>
        </a:p>
      </dgm:t>
    </dgm:pt>
    <dgm:pt modelId="{9EFB840F-C1C4-4850-9FC8-ABB23EBE4752}" type="parTrans" cxnId="{83066F8F-DAED-4588-A635-7E299DC2EF9D}">
      <dgm:prSet/>
      <dgm:spPr/>
      <dgm:t>
        <a:bodyPr/>
        <a:lstStyle/>
        <a:p>
          <a:endParaRPr lang="en-US"/>
        </a:p>
      </dgm:t>
    </dgm:pt>
    <dgm:pt modelId="{856A553C-B947-4A68-A10B-B8AD32C4DBB6}" type="sibTrans" cxnId="{83066F8F-DAED-4588-A635-7E299DC2EF9D}">
      <dgm:prSet/>
      <dgm:spPr/>
      <dgm:t>
        <a:bodyPr/>
        <a:lstStyle/>
        <a:p>
          <a:endParaRPr lang="en-US"/>
        </a:p>
      </dgm:t>
    </dgm:pt>
    <dgm:pt modelId="{CC7ABF38-D9DD-40EC-BAAB-904EB792345A}">
      <dgm:prSet/>
      <dgm:spPr/>
      <dgm:t>
        <a:bodyPr/>
        <a:lstStyle/>
        <a:p>
          <a:pPr rtl="0"/>
          <a:r>
            <a:rPr lang="en-US" b="0" i="0"/>
            <a:t>The Healthy, Hunger-Free Kids Act made school meals healthier by adding more fruits, vegetables, and whole grains.</a:t>
          </a:r>
          <a:r>
            <a:rPr lang="en-US" b="0" i="0">
              <a:latin typeface="Calibri Light" panose="020F0302020204030204"/>
            </a:rPr>
            <a:t> </a:t>
          </a:r>
          <a:r>
            <a:rPr lang="en-US" b="0" i="0">
              <a:solidFill>
                <a:schemeClr val="tx1"/>
              </a:solidFill>
              <a:latin typeface="Calibri Light" panose="020F0302020204030204"/>
            </a:rPr>
            <a:t>(</a:t>
          </a:r>
          <a:r>
            <a:rPr lang="en-US" b="0" i="0">
              <a:solidFill>
                <a:schemeClr val="tx1"/>
              </a:solidFill>
            </a:rPr>
            <a:t>California, Colorado, Maine,</a:t>
          </a:r>
          <a:r>
            <a:rPr lang="en-US" b="0" i="0">
              <a:solidFill>
                <a:srgbClr val="EEF0FF"/>
              </a:solidFill>
            </a:rPr>
            <a:t> </a:t>
          </a:r>
          <a:r>
            <a:rPr lang="en-US" b="0" i="0">
              <a:solidFill>
                <a:schemeClr val="tx1"/>
              </a:solidFill>
            </a:rPr>
            <a:t>Massachusetts, Michigan, Minnesota, New Mexico, and Vermont</a:t>
          </a:r>
          <a:r>
            <a:rPr lang="en-US" b="0" i="0">
              <a:solidFill>
                <a:schemeClr val="tx1"/>
              </a:solidFill>
              <a:latin typeface="Calibri Light" panose="020F0302020204030204"/>
            </a:rPr>
            <a:t>)</a:t>
          </a:r>
          <a:r>
            <a:rPr lang="en-US" b="0" i="0">
              <a:solidFill>
                <a:schemeClr val="tx1"/>
              </a:solidFill>
            </a:rPr>
            <a:t>
</a:t>
          </a:r>
          <a:r>
            <a:rPr lang="en-US" b="0" i="0"/>
            <a:t>
</a:t>
          </a:r>
          <a:endParaRPr lang="en-US" b="0" i="0">
            <a:latin typeface="Calibri Light" panose="020F0302020204030204"/>
          </a:endParaRPr>
        </a:p>
      </dgm:t>
    </dgm:pt>
    <dgm:pt modelId="{4CB0472A-92C4-47FD-B8B9-647F39FC2464}" type="parTrans" cxnId="{6D7BBC53-22E4-42EA-9B93-D83EE6B3A9CF}">
      <dgm:prSet/>
      <dgm:spPr/>
      <dgm:t>
        <a:bodyPr/>
        <a:lstStyle/>
        <a:p>
          <a:endParaRPr lang="en-US"/>
        </a:p>
      </dgm:t>
    </dgm:pt>
    <dgm:pt modelId="{565D79BE-C782-435E-90BD-F7A3207827CA}" type="sibTrans" cxnId="{6D7BBC53-22E4-42EA-9B93-D83EE6B3A9CF}">
      <dgm:prSet/>
      <dgm:spPr/>
      <dgm:t>
        <a:bodyPr/>
        <a:lstStyle/>
        <a:p>
          <a:endParaRPr lang="en-US"/>
        </a:p>
      </dgm:t>
    </dgm:pt>
    <dgm:pt modelId="{DA78A41F-5F94-477C-83D3-4C3174D73C02}" type="pres">
      <dgm:prSet presAssocID="{4F910542-0CFF-46E4-85AA-9CE2DFBC85C1}" presName="vert0" presStyleCnt="0">
        <dgm:presLayoutVars>
          <dgm:dir/>
          <dgm:animOne val="branch"/>
          <dgm:animLvl val="lvl"/>
        </dgm:presLayoutVars>
      </dgm:prSet>
      <dgm:spPr/>
    </dgm:pt>
    <dgm:pt modelId="{808AD28B-AD49-4692-ACC8-E28BDE13CFB4}" type="pres">
      <dgm:prSet presAssocID="{9D72DD42-5DF7-49E1-BAF0-E69D0114AE3D}" presName="thickLine" presStyleLbl="alignNode1" presStyleIdx="0" presStyleCnt="2"/>
      <dgm:spPr/>
    </dgm:pt>
    <dgm:pt modelId="{84ADF9E0-113E-4844-93D0-8B9F14B441C8}" type="pres">
      <dgm:prSet presAssocID="{9D72DD42-5DF7-49E1-BAF0-E69D0114AE3D}" presName="horz1" presStyleCnt="0"/>
      <dgm:spPr/>
    </dgm:pt>
    <dgm:pt modelId="{564052A9-C906-4012-8CC3-B1F2CE509413}" type="pres">
      <dgm:prSet presAssocID="{9D72DD42-5DF7-49E1-BAF0-E69D0114AE3D}" presName="tx1" presStyleLbl="revTx" presStyleIdx="0" presStyleCnt="2"/>
      <dgm:spPr/>
    </dgm:pt>
    <dgm:pt modelId="{DA2B6F6A-4B84-44E2-B96F-FD56757F1923}" type="pres">
      <dgm:prSet presAssocID="{9D72DD42-5DF7-49E1-BAF0-E69D0114AE3D}" presName="vert1" presStyleCnt="0"/>
      <dgm:spPr/>
    </dgm:pt>
    <dgm:pt modelId="{5716D04A-556E-49AE-A5F3-0307613D6FAC}" type="pres">
      <dgm:prSet presAssocID="{CC7ABF38-D9DD-40EC-BAAB-904EB792345A}" presName="thickLine" presStyleLbl="alignNode1" presStyleIdx="1" presStyleCnt="2"/>
      <dgm:spPr/>
    </dgm:pt>
    <dgm:pt modelId="{75BC8BF5-25CB-4513-833A-04058B2CB878}" type="pres">
      <dgm:prSet presAssocID="{CC7ABF38-D9DD-40EC-BAAB-904EB792345A}" presName="horz1" presStyleCnt="0"/>
      <dgm:spPr/>
    </dgm:pt>
    <dgm:pt modelId="{05F244D8-C365-45DF-8B41-4FA5F687B054}" type="pres">
      <dgm:prSet presAssocID="{CC7ABF38-D9DD-40EC-BAAB-904EB792345A}" presName="tx1" presStyleLbl="revTx" presStyleIdx="1" presStyleCnt="2"/>
      <dgm:spPr/>
    </dgm:pt>
    <dgm:pt modelId="{70801B3D-2A2B-4E02-BB9E-E0E92A821E52}" type="pres">
      <dgm:prSet presAssocID="{CC7ABF38-D9DD-40EC-BAAB-904EB792345A}" presName="vert1" presStyleCnt="0"/>
      <dgm:spPr/>
    </dgm:pt>
  </dgm:ptLst>
  <dgm:cxnLst>
    <dgm:cxn modelId="{BDA46F0E-33BE-4572-BB02-759EA79FA074}" type="presOf" srcId="{CC7ABF38-D9DD-40EC-BAAB-904EB792345A}" destId="{05F244D8-C365-45DF-8B41-4FA5F687B054}" srcOrd="0" destOrd="0" presId="urn:microsoft.com/office/officeart/2008/layout/LinedList"/>
    <dgm:cxn modelId="{F9EA3322-005A-47D5-9DA0-B55FD729C284}" type="presOf" srcId="{9D72DD42-5DF7-49E1-BAF0-E69D0114AE3D}" destId="{564052A9-C906-4012-8CC3-B1F2CE509413}" srcOrd="0" destOrd="0" presId="urn:microsoft.com/office/officeart/2008/layout/LinedList"/>
    <dgm:cxn modelId="{121C6D29-D8A1-48D8-A58C-2FF620283AA5}" type="presOf" srcId="{4F910542-0CFF-46E4-85AA-9CE2DFBC85C1}" destId="{DA78A41F-5F94-477C-83D3-4C3174D73C02}" srcOrd="0" destOrd="0" presId="urn:microsoft.com/office/officeart/2008/layout/LinedList"/>
    <dgm:cxn modelId="{6D7BBC53-22E4-42EA-9B93-D83EE6B3A9CF}" srcId="{4F910542-0CFF-46E4-85AA-9CE2DFBC85C1}" destId="{CC7ABF38-D9DD-40EC-BAAB-904EB792345A}" srcOrd="1" destOrd="0" parTransId="{4CB0472A-92C4-47FD-B8B9-647F39FC2464}" sibTransId="{565D79BE-C782-435E-90BD-F7A3207827CA}"/>
    <dgm:cxn modelId="{83066F8F-DAED-4588-A635-7E299DC2EF9D}" srcId="{4F910542-0CFF-46E4-85AA-9CE2DFBC85C1}" destId="{9D72DD42-5DF7-49E1-BAF0-E69D0114AE3D}" srcOrd="0" destOrd="0" parTransId="{9EFB840F-C1C4-4850-9FC8-ABB23EBE4752}" sibTransId="{856A553C-B947-4A68-A10B-B8AD32C4DBB6}"/>
    <dgm:cxn modelId="{73200F72-1289-4012-9E53-CF189174EC2B}" type="presParOf" srcId="{DA78A41F-5F94-477C-83D3-4C3174D73C02}" destId="{808AD28B-AD49-4692-ACC8-E28BDE13CFB4}" srcOrd="0" destOrd="0" presId="urn:microsoft.com/office/officeart/2008/layout/LinedList"/>
    <dgm:cxn modelId="{F3EE353F-7371-41D7-98B5-D661DA65C1AB}" type="presParOf" srcId="{DA78A41F-5F94-477C-83D3-4C3174D73C02}" destId="{84ADF9E0-113E-4844-93D0-8B9F14B441C8}" srcOrd="1" destOrd="0" presId="urn:microsoft.com/office/officeart/2008/layout/LinedList"/>
    <dgm:cxn modelId="{71E003C6-CED8-4894-91DB-27B97C514B22}" type="presParOf" srcId="{84ADF9E0-113E-4844-93D0-8B9F14B441C8}" destId="{564052A9-C906-4012-8CC3-B1F2CE509413}" srcOrd="0" destOrd="0" presId="urn:microsoft.com/office/officeart/2008/layout/LinedList"/>
    <dgm:cxn modelId="{D2D3B918-E3E9-4764-B8E2-1A9FFF6BD9B5}" type="presParOf" srcId="{84ADF9E0-113E-4844-93D0-8B9F14B441C8}" destId="{DA2B6F6A-4B84-44E2-B96F-FD56757F1923}" srcOrd="1" destOrd="0" presId="urn:microsoft.com/office/officeart/2008/layout/LinedList"/>
    <dgm:cxn modelId="{55EC26CC-A2D8-45E0-98F0-AB8CF2DE9D75}" type="presParOf" srcId="{DA78A41F-5F94-477C-83D3-4C3174D73C02}" destId="{5716D04A-556E-49AE-A5F3-0307613D6FAC}" srcOrd="2" destOrd="0" presId="urn:microsoft.com/office/officeart/2008/layout/LinedList"/>
    <dgm:cxn modelId="{608D27D8-9630-4AD5-B004-D9145634E839}" type="presParOf" srcId="{DA78A41F-5F94-477C-83D3-4C3174D73C02}" destId="{75BC8BF5-25CB-4513-833A-04058B2CB878}" srcOrd="3" destOrd="0" presId="urn:microsoft.com/office/officeart/2008/layout/LinedList"/>
    <dgm:cxn modelId="{1522848E-A3BA-4B11-9E11-A7D694E0F290}" type="presParOf" srcId="{75BC8BF5-25CB-4513-833A-04058B2CB878}" destId="{05F244D8-C365-45DF-8B41-4FA5F687B054}" srcOrd="0" destOrd="0" presId="urn:microsoft.com/office/officeart/2008/layout/LinedList"/>
    <dgm:cxn modelId="{7FF4DDDC-CCB0-4891-8BD9-2B8CCF367964}" type="presParOf" srcId="{75BC8BF5-25CB-4513-833A-04058B2CB878}" destId="{70801B3D-2A2B-4E02-BB9E-E0E92A821E5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1D2A6-DD24-4CA9-AE4F-19F95631659E}">
      <dsp:nvSpPr>
        <dsp:cNvPr id="0" name=""/>
        <dsp:cNvSpPr/>
      </dsp:nvSpPr>
      <dsp:spPr>
        <a:xfrm>
          <a:off x="0" y="4098"/>
          <a:ext cx="6910387" cy="6956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A04CC-2350-47C5-B5C1-B7E5ED13ED86}">
      <dsp:nvSpPr>
        <dsp:cNvPr id="0" name=""/>
        <dsp:cNvSpPr/>
      </dsp:nvSpPr>
      <dsp:spPr>
        <a:xfrm>
          <a:off x="210424" y="160612"/>
          <a:ext cx="382589" cy="3825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23DAEA-5E39-4F27-920C-62AC981C7BDD}">
      <dsp:nvSpPr>
        <dsp:cNvPr id="0" name=""/>
        <dsp:cNvSpPr/>
      </dsp:nvSpPr>
      <dsp:spPr>
        <a:xfrm>
          <a:off x="803438" y="4098"/>
          <a:ext cx="3109674"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844550">
            <a:lnSpc>
              <a:spcPct val="100000"/>
            </a:lnSpc>
            <a:spcBef>
              <a:spcPct val="0"/>
            </a:spcBef>
            <a:spcAft>
              <a:spcPct val="35000"/>
            </a:spcAft>
            <a:buNone/>
          </a:pPr>
          <a:r>
            <a:rPr lang="en-US" sz="1900" kern="1200"/>
            <a:t>Background</a:t>
          </a:r>
        </a:p>
      </dsp:txBody>
      <dsp:txXfrm>
        <a:off x="803438" y="4098"/>
        <a:ext cx="3109674" cy="695617"/>
      </dsp:txXfrm>
    </dsp:sp>
    <dsp:sp modelId="{94F2EBD7-AB3E-414C-8BF2-A80E02C4D29E}">
      <dsp:nvSpPr>
        <dsp:cNvPr id="0" name=""/>
        <dsp:cNvSpPr/>
      </dsp:nvSpPr>
      <dsp:spPr>
        <a:xfrm>
          <a:off x="3913112" y="4098"/>
          <a:ext cx="2996489"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488950">
            <a:lnSpc>
              <a:spcPct val="100000"/>
            </a:lnSpc>
            <a:spcBef>
              <a:spcPct val="0"/>
            </a:spcBef>
            <a:spcAft>
              <a:spcPct val="35000"/>
            </a:spcAft>
            <a:buNone/>
          </a:pPr>
          <a:r>
            <a:rPr lang="en-US" sz="1100" kern="1200"/>
            <a:t>Industry Context</a:t>
          </a:r>
        </a:p>
        <a:p>
          <a:pPr marL="0" lvl="0" indent="0" algn="l" defTabSz="488950">
            <a:lnSpc>
              <a:spcPct val="100000"/>
            </a:lnSpc>
            <a:spcBef>
              <a:spcPct val="0"/>
            </a:spcBef>
            <a:spcAft>
              <a:spcPct val="35000"/>
            </a:spcAft>
            <a:buNone/>
          </a:pPr>
          <a:r>
            <a:rPr lang="en-US" sz="1100" kern="1200"/>
            <a:t>Objective</a:t>
          </a:r>
        </a:p>
        <a:p>
          <a:pPr marL="0" lvl="0" indent="0" algn="l" defTabSz="488950">
            <a:lnSpc>
              <a:spcPct val="100000"/>
            </a:lnSpc>
            <a:spcBef>
              <a:spcPct val="0"/>
            </a:spcBef>
            <a:spcAft>
              <a:spcPct val="35000"/>
            </a:spcAft>
            <a:buNone/>
          </a:pPr>
          <a:r>
            <a:rPr lang="en-US" sz="1100" kern="1200"/>
            <a:t>Goals</a:t>
          </a:r>
        </a:p>
      </dsp:txBody>
      <dsp:txXfrm>
        <a:off x="3913112" y="4098"/>
        <a:ext cx="2996489" cy="695617"/>
      </dsp:txXfrm>
    </dsp:sp>
    <dsp:sp modelId="{7694F9F2-EF8E-4591-9FBB-E1B59FD6E0E5}">
      <dsp:nvSpPr>
        <dsp:cNvPr id="0" name=""/>
        <dsp:cNvSpPr/>
      </dsp:nvSpPr>
      <dsp:spPr>
        <a:xfrm>
          <a:off x="0" y="873620"/>
          <a:ext cx="6910387" cy="6956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614AF3-08AE-406F-A2B1-4A38CA2486AB}">
      <dsp:nvSpPr>
        <dsp:cNvPr id="0" name=""/>
        <dsp:cNvSpPr/>
      </dsp:nvSpPr>
      <dsp:spPr>
        <a:xfrm>
          <a:off x="210424" y="1030134"/>
          <a:ext cx="382589" cy="3825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64285E-0224-41C3-9D89-59B9695255BC}">
      <dsp:nvSpPr>
        <dsp:cNvPr id="0" name=""/>
        <dsp:cNvSpPr/>
      </dsp:nvSpPr>
      <dsp:spPr>
        <a:xfrm>
          <a:off x="803438" y="873620"/>
          <a:ext cx="3109674"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844550">
            <a:lnSpc>
              <a:spcPct val="100000"/>
            </a:lnSpc>
            <a:spcBef>
              <a:spcPct val="0"/>
            </a:spcBef>
            <a:spcAft>
              <a:spcPct val="35000"/>
            </a:spcAft>
            <a:buNone/>
          </a:pPr>
          <a:r>
            <a:rPr lang="en-US" sz="1900" kern="1200"/>
            <a:t>Approach</a:t>
          </a:r>
        </a:p>
      </dsp:txBody>
      <dsp:txXfrm>
        <a:off x="803438" y="873620"/>
        <a:ext cx="3109674" cy="695617"/>
      </dsp:txXfrm>
    </dsp:sp>
    <dsp:sp modelId="{5A1B5A5F-0FE0-4356-8A27-EC0C554D96DD}">
      <dsp:nvSpPr>
        <dsp:cNvPr id="0" name=""/>
        <dsp:cNvSpPr/>
      </dsp:nvSpPr>
      <dsp:spPr>
        <a:xfrm>
          <a:off x="3913112" y="873620"/>
          <a:ext cx="2996489"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488950">
            <a:lnSpc>
              <a:spcPct val="100000"/>
            </a:lnSpc>
            <a:spcBef>
              <a:spcPct val="0"/>
            </a:spcBef>
            <a:spcAft>
              <a:spcPct val="35000"/>
            </a:spcAft>
            <a:buNone/>
          </a:pPr>
          <a:r>
            <a:rPr lang="en-US" sz="1100" kern="1200"/>
            <a:t>Data Collection</a:t>
          </a:r>
        </a:p>
        <a:p>
          <a:pPr marL="0" lvl="0" indent="0" algn="l" defTabSz="488950">
            <a:lnSpc>
              <a:spcPct val="100000"/>
            </a:lnSpc>
            <a:spcBef>
              <a:spcPct val="0"/>
            </a:spcBef>
            <a:spcAft>
              <a:spcPct val="35000"/>
            </a:spcAft>
            <a:buNone/>
          </a:pPr>
          <a:r>
            <a:rPr lang="en-US" sz="1100" kern="1200"/>
            <a:t>Master Dataset</a:t>
          </a:r>
        </a:p>
        <a:p>
          <a:pPr marL="0" lvl="0" indent="0" algn="l" defTabSz="488950">
            <a:lnSpc>
              <a:spcPct val="100000"/>
            </a:lnSpc>
            <a:spcBef>
              <a:spcPct val="0"/>
            </a:spcBef>
            <a:spcAft>
              <a:spcPct val="35000"/>
            </a:spcAft>
            <a:buNone/>
          </a:pPr>
          <a:r>
            <a:rPr lang="en-US" sz="1100" kern="1200"/>
            <a:t>Analytical Approach</a:t>
          </a:r>
        </a:p>
      </dsp:txBody>
      <dsp:txXfrm>
        <a:off x="3913112" y="873620"/>
        <a:ext cx="2996489" cy="695617"/>
      </dsp:txXfrm>
    </dsp:sp>
    <dsp:sp modelId="{09E2E566-D785-4EA4-B27D-9598338B5365}">
      <dsp:nvSpPr>
        <dsp:cNvPr id="0" name=""/>
        <dsp:cNvSpPr/>
      </dsp:nvSpPr>
      <dsp:spPr>
        <a:xfrm>
          <a:off x="0" y="1743142"/>
          <a:ext cx="6910387" cy="6956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60DA8E-FE0F-4E26-926F-881A4BC92724}">
      <dsp:nvSpPr>
        <dsp:cNvPr id="0" name=""/>
        <dsp:cNvSpPr/>
      </dsp:nvSpPr>
      <dsp:spPr>
        <a:xfrm>
          <a:off x="210424" y="1899656"/>
          <a:ext cx="382589" cy="3825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B14907-6CE0-466E-8114-3A62E43F7D6A}">
      <dsp:nvSpPr>
        <dsp:cNvPr id="0" name=""/>
        <dsp:cNvSpPr/>
      </dsp:nvSpPr>
      <dsp:spPr>
        <a:xfrm>
          <a:off x="803438" y="1743142"/>
          <a:ext cx="3109674"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844550">
            <a:lnSpc>
              <a:spcPct val="100000"/>
            </a:lnSpc>
            <a:spcBef>
              <a:spcPct val="0"/>
            </a:spcBef>
            <a:spcAft>
              <a:spcPct val="35000"/>
            </a:spcAft>
            <a:buNone/>
          </a:pPr>
          <a:r>
            <a:rPr lang="en-US" sz="1900" kern="1200"/>
            <a:t>Exploratory Data Analysis</a:t>
          </a:r>
        </a:p>
      </dsp:txBody>
      <dsp:txXfrm>
        <a:off x="803438" y="1743142"/>
        <a:ext cx="3109674" cy="695617"/>
      </dsp:txXfrm>
    </dsp:sp>
    <dsp:sp modelId="{49682E18-F508-46B0-84AA-F126894418FD}">
      <dsp:nvSpPr>
        <dsp:cNvPr id="0" name=""/>
        <dsp:cNvSpPr/>
      </dsp:nvSpPr>
      <dsp:spPr>
        <a:xfrm>
          <a:off x="3913112" y="1743142"/>
          <a:ext cx="2996489"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488950">
            <a:lnSpc>
              <a:spcPct val="100000"/>
            </a:lnSpc>
            <a:spcBef>
              <a:spcPct val="0"/>
            </a:spcBef>
            <a:spcAft>
              <a:spcPct val="35000"/>
            </a:spcAft>
            <a:buNone/>
          </a:pPr>
          <a:r>
            <a:rPr lang="en-US" sz="1100" kern="1200"/>
            <a:t>Graphs</a:t>
          </a:r>
        </a:p>
        <a:p>
          <a:pPr marL="0" lvl="0" indent="0" algn="l" defTabSz="488950">
            <a:lnSpc>
              <a:spcPct val="100000"/>
            </a:lnSpc>
            <a:spcBef>
              <a:spcPct val="0"/>
            </a:spcBef>
            <a:spcAft>
              <a:spcPct val="35000"/>
            </a:spcAft>
            <a:buNone/>
          </a:pPr>
          <a:r>
            <a:rPr lang="en-US" sz="1100" kern="1200"/>
            <a:t>Initial Findings</a:t>
          </a:r>
        </a:p>
      </dsp:txBody>
      <dsp:txXfrm>
        <a:off x="3913112" y="1743142"/>
        <a:ext cx="2996489" cy="695617"/>
      </dsp:txXfrm>
    </dsp:sp>
    <dsp:sp modelId="{58773AA9-19CF-4C10-B118-AF9925F1414B}">
      <dsp:nvSpPr>
        <dsp:cNvPr id="0" name=""/>
        <dsp:cNvSpPr/>
      </dsp:nvSpPr>
      <dsp:spPr>
        <a:xfrm>
          <a:off x="0" y="2612664"/>
          <a:ext cx="6910387" cy="6956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56915-ABA3-4492-8A9B-1D0B9D80CD4C}">
      <dsp:nvSpPr>
        <dsp:cNvPr id="0" name=""/>
        <dsp:cNvSpPr/>
      </dsp:nvSpPr>
      <dsp:spPr>
        <a:xfrm>
          <a:off x="210424" y="2769178"/>
          <a:ext cx="382589" cy="3825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8A578D-F6EE-43ED-B97E-22D3EE1C531B}">
      <dsp:nvSpPr>
        <dsp:cNvPr id="0" name=""/>
        <dsp:cNvSpPr/>
      </dsp:nvSpPr>
      <dsp:spPr>
        <a:xfrm>
          <a:off x="803438" y="2612664"/>
          <a:ext cx="3109674"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803438" y="2612664"/>
        <a:ext cx="3109674" cy="695617"/>
      </dsp:txXfrm>
    </dsp:sp>
    <dsp:sp modelId="{C7282C66-D1FF-4933-9550-DC234D9E8F20}">
      <dsp:nvSpPr>
        <dsp:cNvPr id="0" name=""/>
        <dsp:cNvSpPr/>
      </dsp:nvSpPr>
      <dsp:spPr>
        <a:xfrm>
          <a:off x="3913112" y="2612664"/>
          <a:ext cx="2996489"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488950">
            <a:lnSpc>
              <a:spcPct val="100000"/>
            </a:lnSpc>
            <a:spcBef>
              <a:spcPct val="0"/>
            </a:spcBef>
            <a:spcAft>
              <a:spcPct val="35000"/>
            </a:spcAft>
            <a:buNone/>
          </a:pPr>
          <a:r>
            <a:rPr lang="en-US" sz="1100" kern="1200"/>
            <a:t>What we Found</a:t>
          </a:r>
        </a:p>
      </dsp:txBody>
      <dsp:txXfrm>
        <a:off x="3913112" y="2612664"/>
        <a:ext cx="2996489" cy="695617"/>
      </dsp:txXfrm>
    </dsp:sp>
    <dsp:sp modelId="{3BEF5AFF-8256-4000-8DCD-65308ACE745E}">
      <dsp:nvSpPr>
        <dsp:cNvPr id="0" name=""/>
        <dsp:cNvSpPr/>
      </dsp:nvSpPr>
      <dsp:spPr>
        <a:xfrm>
          <a:off x="0" y="3482186"/>
          <a:ext cx="6910387" cy="6956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08CD44-25F3-44A2-9DE8-DAE024D4DDA0}">
      <dsp:nvSpPr>
        <dsp:cNvPr id="0" name=""/>
        <dsp:cNvSpPr/>
      </dsp:nvSpPr>
      <dsp:spPr>
        <a:xfrm>
          <a:off x="210424" y="3638700"/>
          <a:ext cx="382589" cy="3825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3C8AD-D518-4883-817D-937DF6082000}">
      <dsp:nvSpPr>
        <dsp:cNvPr id="0" name=""/>
        <dsp:cNvSpPr/>
      </dsp:nvSpPr>
      <dsp:spPr>
        <a:xfrm>
          <a:off x="803438" y="3482186"/>
          <a:ext cx="3109674"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844550">
            <a:lnSpc>
              <a:spcPct val="100000"/>
            </a:lnSpc>
            <a:spcBef>
              <a:spcPct val="0"/>
            </a:spcBef>
            <a:spcAft>
              <a:spcPct val="35000"/>
            </a:spcAft>
            <a:buNone/>
          </a:pPr>
          <a:r>
            <a:rPr lang="en-US" sz="1900" kern="1200"/>
            <a:t>Recommendations</a:t>
          </a:r>
        </a:p>
      </dsp:txBody>
      <dsp:txXfrm>
        <a:off x="803438" y="3482186"/>
        <a:ext cx="3109674" cy="695617"/>
      </dsp:txXfrm>
    </dsp:sp>
    <dsp:sp modelId="{B9C1290E-3D33-4EC2-AFB5-54CDAACC4F46}">
      <dsp:nvSpPr>
        <dsp:cNvPr id="0" name=""/>
        <dsp:cNvSpPr/>
      </dsp:nvSpPr>
      <dsp:spPr>
        <a:xfrm>
          <a:off x="3913112" y="3482186"/>
          <a:ext cx="2996489"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488950">
            <a:lnSpc>
              <a:spcPct val="100000"/>
            </a:lnSpc>
            <a:spcBef>
              <a:spcPct val="0"/>
            </a:spcBef>
            <a:spcAft>
              <a:spcPct val="35000"/>
            </a:spcAft>
            <a:buNone/>
          </a:pPr>
          <a:r>
            <a:rPr lang="en-US" sz="1100" kern="1200"/>
            <a:t>Implementations</a:t>
          </a:r>
        </a:p>
      </dsp:txBody>
      <dsp:txXfrm>
        <a:off x="3913112" y="3482186"/>
        <a:ext cx="2996489" cy="695617"/>
      </dsp:txXfrm>
    </dsp:sp>
    <dsp:sp modelId="{532EF00E-C180-45DB-8C87-DF28DC3982A4}">
      <dsp:nvSpPr>
        <dsp:cNvPr id="0" name=""/>
        <dsp:cNvSpPr/>
      </dsp:nvSpPr>
      <dsp:spPr>
        <a:xfrm>
          <a:off x="0" y="4351708"/>
          <a:ext cx="6910387" cy="6956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531F9-5A5B-41FC-83E6-9498F80A816F}">
      <dsp:nvSpPr>
        <dsp:cNvPr id="0" name=""/>
        <dsp:cNvSpPr/>
      </dsp:nvSpPr>
      <dsp:spPr>
        <a:xfrm>
          <a:off x="210424" y="4508222"/>
          <a:ext cx="382589" cy="3825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6CC2DA-2FCF-4B60-AF62-D4C9D86BBD73}">
      <dsp:nvSpPr>
        <dsp:cNvPr id="0" name=""/>
        <dsp:cNvSpPr/>
      </dsp:nvSpPr>
      <dsp:spPr>
        <a:xfrm>
          <a:off x="803438" y="4351708"/>
          <a:ext cx="3109674"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844550">
            <a:lnSpc>
              <a:spcPct val="100000"/>
            </a:lnSpc>
            <a:spcBef>
              <a:spcPct val="0"/>
            </a:spcBef>
            <a:spcAft>
              <a:spcPct val="35000"/>
            </a:spcAft>
            <a:buNone/>
          </a:pPr>
          <a:r>
            <a:rPr lang="en-US" sz="1900" kern="1200"/>
            <a:t>Next Steps</a:t>
          </a:r>
        </a:p>
      </dsp:txBody>
      <dsp:txXfrm>
        <a:off x="803438" y="4351708"/>
        <a:ext cx="3109674" cy="695617"/>
      </dsp:txXfrm>
    </dsp:sp>
    <dsp:sp modelId="{5C0FA60C-9B0B-4316-B3B2-2094425B5D18}">
      <dsp:nvSpPr>
        <dsp:cNvPr id="0" name=""/>
        <dsp:cNvSpPr/>
      </dsp:nvSpPr>
      <dsp:spPr>
        <a:xfrm>
          <a:off x="3913112" y="4351708"/>
          <a:ext cx="2996489" cy="69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20" tIns="73620" rIns="73620" bIns="73620" numCol="1" spcCol="1270" anchor="ctr" anchorCtr="0">
          <a:noAutofit/>
        </a:bodyPr>
        <a:lstStyle/>
        <a:p>
          <a:pPr marL="0" lvl="0" indent="0" algn="l" defTabSz="488950">
            <a:lnSpc>
              <a:spcPct val="100000"/>
            </a:lnSpc>
            <a:spcBef>
              <a:spcPct val="0"/>
            </a:spcBef>
            <a:spcAft>
              <a:spcPct val="35000"/>
            </a:spcAft>
            <a:buNone/>
          </a:pPr>
          <a:r>
            <a:rPr lang="en-US" sz="1100" kern="1200"/>
            <a:t>Data Limitations</a:t>
          </a:r>
        </a:p>
        <a:p>
          <a:pPr marL="0" lvl="0" indent="0" algn="l" defTabSz="488950">
            <a:lnSpc>
              <a:spcPct val="100000"/>
            </a:lnSpc>
            <a:spcBef>
              <a:spcPct val="0"/>
            </a:spcBef>
            <a:spcAft>
              <a:spcPct val="35000"/>
            </a:spcAft>
            <a:buNone/>
          </a:pPr>
          <a:r>
            <a:rPr lang="en-US" sz="1100" kern="1200"/>
            <a:t>What We Would do Different</a:t>
          </a:r>
        </a:p>
      </dsp:txBody>
      <dsp:txXfrm>
        <a:off x="3913112" y="4351708"/>
        <a:ext cx="2996489" cy="6956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9C5F2-592A-409B-886C-2494D8C30200}">
      <dsp:nvSpPr>
        <dsp:cNvPr id="0" name=""/>
        <dsp:cNvSpPr/>
      </dsp:nvSpPr>
      <dsp:spPr>
        <a:xfrm>
          <a:off x="1580" y="364561"/>
          <a:ext cx="1455127" cy="14551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879FE4-D3C2-406D-9BC0-29FFEF8D9E7C}">
      <dsp:nvSpPr>
        <dsp:cNvPr id="0" name=""/>
        <dsp:cNvSpPr/>
      </dsp:nvSpPr>
      <dsp:spPr>
        <a:xfrm>
          <a:off x="307157" y="670138"/>
          <a:ext cx="843973" cy="8439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EE42D1-218A-412A-8284-BD0B6D68588A}">
      <dsp:nvSpPr>
        <dsp:cNvPr id="0" name=""/>
        <dsp:cNvSpPr/>
      </dsp:nvSpPr>
      <dsp:spPr>
        <a:xfrm>
          <a:off x="1768521" y="364561"/>
          <a:ext cx="3429943" cy="145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Our data doesn’t capture </a:t>
          </a:r>
          <a:r>
            <a:rPr lang="en-US" sz="2300" b="1" kern="1200"/>
            <a:t>everything</a:t>
          </a:r>
          <a:r>
            <a:rPr lang="en-US" sz="2300" kern="1200"/>
            <a:t> that affects healthcare spending and outcomes</a:t>
          </a:r>
        </a:p>
      </dsp:txBody>
      <dsp:txXfrm>
        <a:off x="1768521" y="364561"/>
        <a:ext cx="3429943" cy="1455127"/>
      </dsp:txXfrm>
    </dsp:sp>
    <dsp:sp modelId="{EB3864C2-3F91-445F-B03B-4EB483B83781}">
      <dsp:nvSpPr>
        <dsp:cNvPr id="0" name=""/>
        <dsp:cNvSpPr/>
      </dsp:nvSpPr>
      <dsp:spPr>
        <a:xfrm>
          <a:off x="5796105" y="364561"/>
          <a:ext cx="1455127" cy="14551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079EA-90F6-4B01-80A7-01F218D3A577}">
      <dsp:nvSpPr>
        <dsp:cNvPr id="0" name=""/>
        <dsp:cNvSpPr/>
      </dsp:nvSpPr>
      <dsp:spPr>
        <a:xfrm>
          <a:off x="6101682" y="670138"/>
          <a:ext cx="843973" cy="8439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51D474-6D6C-46F8-BE85-E8A896021D84}">
      <dsp:nvSpPr>
        <dsp:cNvPr id="0" name=""/>
        <dsp:cNvSpPr/>
      </dsp:nvSpPr>
      <dsp:spPr>
        <a:xfrm>
          <a:off x="7563046" y="364561"/>
          <a:ext cx="3429943" cy="145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Lots of important data is private and we couldn’t access it</a:t>
          </a:r>
        </a:p>
      </dsp:txBody>
      <dsp:txXfrm>
        <a:off x="7563046" y="364561"/>
        <a:ext cx="3429943" cy="1455127"/>
      </dsp:txXfrm>
    </dsp:sp>
    <dsp:sp modelId="{9477AF11-D913-47D2-83EC-927F8C10228E}">
      <dsp:nvSpPr>
        <dsp:cNvPr id="0" name=""/>
        <dsp:cNvSpPr/>
      </dsp:nvSpPr>
      <dsp:spPr>
        <a:xfrm>
          <a:off x="1580" y="2565103"/>
          <a:ext cx="1455127" cy="14551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60DE7-75CB-4279-802B-CD5946B29A26}">
      <dsp:nvSpPr>
        <dsp:cNvPr id="0" name=""/>
        <dsp:cNvSpPr/>
      </dsp:nvSpPr>
      <dsp:spPr>
        <a:xfrm>
          <a:off x="307157" y="2870680"/>
          <a:ext cx="843973" cy="8439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E604E1-790E-41ED-BFFD-E8DFA1076C95}">
      <dsp:nvSpPr>
        <dsp:cNvPr id="0" name=""/>
        <dsp:cNvSpPr/>
      </dsp:nvSpPr>
      <dsp:spPr>
        <a:xfrm>
          <a:off x="1768521" y="2565103"/>
          <a:ext cx="3429943" cy="145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rtl="0">
            <a:lnSpc>
              <a:spcPct val="100000"/>
            </a:lnSpc>
            <a:spcBef>
              <a:spcPct val="0"/>
            </a:spcBef>
            <a:spcAft>
              <a:spcPct val="35000"/>
            </a:spcAft>
            <a:buNone/>
          </a:pPr>
          <a:r>
            <a:rPr lang="en-US" sz="2300" kern="1200">
              <a:latin typeface="Calibri Light" panose="020F0302020204030204"/>
            </a:rPr>
            <a:t>Our </a:t>
          </a:r>
          <a:r>
            <a:rPr lang="en-US" sz="2300" kern="1200"/>
            <a:t>data </a:t>
          </a:r>
          <a:r>
            <a:rPr lang="en-US" sz="2300" kern="1200">
              <a:latin typeface="Calibri Light" panose="020F0302020204030204"/>
            </a:rPr>
            <a:t>goes up 2022, the more recent the better</a:t>
          </a:r>
          <a:endParaRPr lang="en-US" sz="2300" kern="1200"/>
        </a:p>
      </dsp:txBody>
      <dsp:txXfrm>
        <a:off x="1768521" y="2565103"/>
        <a:ext cx="3429943" cy="1455127"/>
      </dsp:txXfrm>
    </dsp:sp>
    <dsp:sp modelId="{921AFE04-64D8-428B-A53C-017A5F707A03}">
      <dsp:nvSpPr>
        <dsp:cNvPr id="0" name=""/>
        <dsp:cNvSpPr/>
      </dsp:nvSpPr>
      <dsp:spPr>
        <a:xfrm>
          <a:off x="5796105" y="2565103"/>
          <a:ext cx="1455127" cy="14551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40094-64BF-4F93-AF1D-1736A4274C49}">
      <dsp:nvSpPr>
        <dsp:cNvPr id="0" name=""/>
        <dsp:cNvSpPr/>
      </dsp:nvSpPr>
      <dsp:spPr>
        <a:xfrm>
          <a:off x="6101682" y="2870680"/>
          <a:ext cx="843973" cy="8439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614251-FFD6-43D3-99F5-3643B1D902B1}">
      <dsp:nvSpPr>
        <dsp:cNvPr id="0" name=""/>
        <dsp:cNvSpPr/>
      </dsp:nvSpPr>
      <dsp:spPr>
        <a:xfrm>
          <a:off x="7563046" y="2565103"/>
          <a:ext cx="3429943" cy="1455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t>Infrastructure and policy decisions also play a big role in healthcare</a:t>
          </a:r>
        </a:p>
      </dsp:txBody>
      <dsp:txXfrm>
        <a:off x="7563046" y="2565103"/>
        <a:ext cx="3429943" cy="145512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59D87-3D4C-49B6-83C2-BA902C09A65C}">
      <dsp:nvSpPr>
        <dsp:cNvPr id="0" name=""/>
        <dsp:cNvSpPr/>
      </dsp:nvSpPr>
      <dsp:spPr>
        <a:xfrm>
          <a:off x="0" y="689"/>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86AF2A-5E9A-4566-93E1-B35B9AD81CDC}">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E00CC7-7304-4C90-89C5-E30A03EEAFB2}">
      <dsp:nvSpPr>
        <dsp:cNvPr id="0" name=""/>
        <dsp:cNvSpPr/>
      </dsp:nvSpPr>
      <dsp:spPr>
        <a:xfrm>
          <a:off x="1864015" y="689"/>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kern="1200">
              <a:latin typeface="Calibri Light" panose="020F0302020204030204"/>
            </a:rPr>
            <a:t>Collect more</a:t>
          </a:r>
          <a:r>
            <a:rPr lang="en-US" sz="2500" kern="1200"/>
            <a:t> </a:t>
          </a:r>
          <a:r>
            <a:rPr lang="en-US" sz="2500" kern="1200">
              <a:latin typeface="Calibri Light" panose="020F0302020204030204"/>
            </a:rPr>
            <a:t>data</a:t>
          </a:r>
          <a:endParaRPr lang="en-US" sz="2500" kern="1200"/>
        </a:p>
      </dsp:txBody>
      <dsp:txXfrm>
        <a:off x="1864015" y="689"/>
        <a:ext cx="4933659" cy="1613866"/>
      </dsp:txXfrm>
    </dsp:sp>
    <dsp:sp modelId="{14A80F3B-B711-434C-BC56-D76017C59821}">
      <dsp:nvSpPr>
        <dsp:cNvPr id="0" name=""/>
        <dsp:cNvSpPr/>
      </dsp:nvSpPr>
      <dsp:spPr>
        <a:xfrm>
          <a:off x="0" y="2018022"/>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71ED7-EB19-4FB1-9542-A36CED20F50A}">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729900-CC41-43ED-A069-66853535EAB8}">
      <dsp:nvSpPr>
        <dsp:cNvPr id="0" name=""/>
        <dsp:cNvSpPr/>
      </dsp:nvSpPr>
      <dsp:spPr>
        <a:xfrm>
          <a:off x="1864015" y="2018022"/>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kern="1200"/>
            <a:t>Consult with public health professionals</a:t>
          </a:r>
        </a:p>
      </dsp:txBody>
      <dsp:txXfrm>
        <a:off x="1864015" y="2018022"/>
        <a:ext cx="4933659" cy="1613866"/>
      </dsp:txXfrm>
    </dsp:sp>
    <dsp:sp modelId="{8E26E92D-D07A-45C1-8C1C-2F7A71E11441}">
      <dsp:nvSpPr>
        <dsp:cNvPr id="0" name=""/>
        <dsp:cNvSpPr/>
      </dsp:nvSpPr>
      <dsp:spPr>
        <a:xfrm>
          <a:off x="0" y="4035355"/>
          <a:ext cx="6797675" cy="16138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427C4D-6781-4E39-B444-C1360B86D350}">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73760-2765-4F34-AF71-EE95666F1CBC}">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100000"/>
            </a:lnSpc>
            <a:spcBef>
              <a:spcPct val="0"/>
            </a:spcBef>
            <a:spcAft>
              <a:spcPct val="35000"/>
            </a:spcAft>
            <a:buNone/>
          </a:pPr>
          <a:r>
            <a:rPr lang="en-US" sz="2500" kern="1200"/>
            <a:t>Streamline data cleaning for making future analysis more scalable</a:t>
          </a:r>
        </a:p>
      </dsp:txBody>
      <dsp:txXfrm>
        <a:off x="1864015" y="4035355"/>
        <a:ext cx="4933659" cy="16138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DC5965-0FB6-4FAB-B346-D3EFB39EFAFC}">
      <dsp:nvSpPr>
        <dsp:cNvPr id="0" name=""/>
        <dsp:cNvSpPr/>
      </dsp:nvSpPr>
      <dsp:spPr>
        <a:xfrm>
          <a:off x="196" y="469737"/>
          <a:ext cx="2372171" cy="284660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18" tIns="0" rIns="234318" bIns="330200" numCol="1" spcCol="1270" anchor="t" anchorCtr="0">
          <a:noAutofit/>
        </a:bodyPr>
        <a:lstStyle/>
        <a:p>
          <a:pPr marL="0" lvl="0" indent="0" algn="l" defTabSz="844550" rtl="0">
            <a:lnSpc>
              <a:spcPct val="90000"/>
            </a:lnSpc>
            <a:spcBef>
              <a:spcPct val="0"/>
            </a:spcBef>
            <a:spcAft>
              <a:spcPct val="35000"/>
            </a:spcAft>
            <a:buNone/>
          </a:pPr>
          <a:r>
            <a:rPr lang="en-US" sz="1900" kern="1200">
              <a:latin typeface="Calibri Light" panose="020F0302020204030204"/>
            </a:rPr>
            <a:t>Working off</a:t>
          </a:r>
          <a:r>
            <a:rPr lang="en-US" sz="1900" kern="1200"/>
            <a:t> </a:t>
          </a:r>
          <a:r>
            <a:rPr lang="en-US" sz="1900" kern="1200">
              <a:latin typeface="Calibri Light" panose="020F0302020204030204"/>
            </a:rPr>
            <a:t>of constructive criticism</a:t>
          </a:r>
          <a:endParaRPr lang="en-US" sz="1900" kern="1200"/>
        </a:p>
      </dsp:txBody>
      <dsp:txXfrm>
        <a:off x="196" y="1608379"/>
        <a:ext cx="2372171" cy="1707963"/>
      </dsp:txXfrm>
    </dsp:sp>
    <dsp:sp modelId="{A76DCDF2-02FC-41E8-B271-1B71239653CA}">
      <dsp:nvSpPr>
        <dsp:cNvPr id="0" name=""/>
        <dsp:cNvSpPr/>
      </dsp:nvSpPr>
      <dsp:spPr>
        <a:xfrm>
          <a:off x="196" y="469737"/>
          <a:ext cx="2372171" cy="113864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318" tIns="165100" rIns="234318" bIns="165100" numCol="1" spcCol="1270" anchor="ctr" anchorCtr="0">
          <a:noAutofit/>
        </a:bodyPr>
        <a:lstStyle/>
        <a:p>
          <a:pPr marL="0" lvl="0" indent="0" algn="l" defTabSz="2533650">
            <a:lnSpc>
              <a:spcPct val="90000"/>
            </a:lnSpc>
            <a:spcBef>
              <a:spcPct val="0"/>
            </a:spcBef>
            <a:spcAft>
              <a:spcPct val="35000"/>
            </a:spcAft>
            <a:buNone/>
          </a:pPr>
          <a:r>
            <a:rPr lang="en-US" sz="5700" kern="1200"/>
            <a:t>01</a:t>
          </a:r>
        </a:p>
      </dsp:txBody>
      <dsp:txXfrm>
        <a:off x="196" y="469737"/>
        <a:ext cx="2372171" cy="1138642"/>
      </dsp:txXfrm>
    </dsp:sp>
    <dsp:sp modelId="{6A58C989-28B7-4299-88D6-4EB4C1AB285B}">
      <dsp:nvSpPr>
        <dsp:cNvPr id="0" name=""/>
        <dsp:cNvSpPr/>
      </dsp:nvSpPr>
      <dsp:spPr>
        <a:xfrm>
          <a:off x="2562141" y="469737"/>
          <a:ext cx="2372171" cy="2846605"/>
        </a:xfrm>
        <a:prstGeom prst="rect">
          <a:avLst/>
        </a:prstGeom>
        <a:solidFill>
          <a:schemeClr val="accent2">
            <a:hueOff val="13013"/>
            <a:satOff val="-8959"/>
            <a:lumOff val="-2288"/>
            <a:alphaOff val="0"/>
          </a:schemeClr>
        </a:solidFill>
        <a:ln w="15875" cap="flat" cmpd="sng" algn="ctr">
          <a:solidFill>
            <a:schemeClr val="accent2">
              <a:hueOff val="13013"/>
              <a:satOff val="-8959"/>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18" tIns="0" rIns="234318" bIns="330200" numCol="1" spcCol="1270" anchor="t" anchorCtr="0">
          <a:noAutofit/>
        </a:bodyPr>
        <a:lstStyle/>
        <a:p>
          <a:pPr marL="0" lvl="0" indent="0" algn="l" defTabSz="844550" rtl="0">
            <a:lnSpc>
              <a:spcPct val="90000"/>
            </a:lnSpc>
            <a:spcBef>
              <a:spcPct val="0"/>
            </a:spcBef>
            <a:spcAft>
              <a:spcPct val="35000"/>
            </a:spcAft>
            <a:buNone/>
          </a:pPr>
          <a:r>
            <a:rPr lang="en-US" sz="1900" kern="1200"/>
            <a:t>Doing research and </a:t>
          </a:r>
          <a:r>
            <a:rPr lang="en-US" sz="1900" kern="1200">
              <a:latin typeface="Calibri Light" panose="020F0302020204030204"/>
            </a:rPr>
            <a:t>supplementing</a:t>
          </a:r>
          <a:r>
            <a:rPr lang="en-US" sz="1900" kern="1200"/>
            <a:t> </a:t>
          </a:r>
          <a:r>
            <a:rPr lang="en-US" sz="1900" kern="1200">
              <a:latin typeface="Calibri Light" panose="020F0302020204030204"/>
            </a:rPr>
            <a:t>current </a:t>
          </a:r>
          <a:r>
            <a:rPr lang="en-US" sz="1900" kern="1200"/>
            <a:t>findings from the research</a:t>
          </a:r>
        </a:p>
      </dsp:txBody>
      <dsp:txXfrm>
        <a:off x="2562141" y="1608379"/>
        <a:ext cx="2372171" cy="1707963"/>
      </dsp:txXfrm>
    </dsp:sp>
    <dsp:sp modelId="{049C070B-AA85-4D26-A532-742DF657B536}">
      <dsp:nvSpPr>
        <dsp:cNvPr id="0" name=""/>
        <dsp:cNvSpPr/>
      </dsp:nvSpPr>
      <dsp:spPr>
        <a:xfrm>
          <a:off x="2562141" y="469737"/>
          <a:ext cx="2372171" cy="113864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318" tIns="165100" rIns="234318" bIns="165100" numCol="1" spcCol="1270" anchor="ctr" anchorCtr="0">
          <a:noAutofit/>
        </a:bodyPr>
        <a:lstStyle/>
        <a:p>
          <a:pPr marL="0" lvl="0" indent="0" algn="l" defTabSz="2533650">
            <a:lnSpc>
              <a:spcPct val="90000"/>
            </a:lnSpc>
            <a:spcBef>
              <a:spcPct val="0"/>
            </a:spcBef>
            <a:spcAft>
              <a:spcPct val="35000"/>
            </a:spcAft>
            <a:buNone/>
          </a:pPr>
          <a:r>
            <a:rPr lang="en-US" sz="5700" kern="1200"/>
            <a:t>02</a:t>
          </a:r>
        </a:p>
      </dsp:txBody>
      <dsp:txXfrm>
        <a:off x="2562141" y="469737"/>
        <a:ext cx="2372171" cy="1138642"/>
      </dsp:txXfrm>
    </dsp:sp>
    <dsp:sp modelId="{97717534-16BA-4CB2-920C-D4FD4C58607C}">
      <dsp:nvSpPr>
        <dsp:cNvPr id="0" name=""/>
        <dsp:cNvSpPr/>
      </dsp:nvSpPr>
      <dsp:spPr>
        <a:xfrm>
          <a:off x="5124086" y="469737"/>
          <a:ext cx="2372171" cy="2846605"/>
        </a:xfrm>
        <a:prstGeom prst="rect">
          <a:avLst/>
        </a:prstGeom>
        <a:solidFill>
          <a:schemeClr val="accent2">
            <a:hueOff val="26025"/>
            <a:satOff val="-17917"/>
            <a:lumOff val="-4575"/>
            <a:alphaOff val="0"/>
          </a:schemeClr>
        </a:solidFill>
        <a:ln w="15875" cap="flat" cmpd="sng" algn="ctr">
          <a:solidFill>
            <a:schemeClr val="accent2">
              <a:hueOff val="26025"/>
              <a:satOff val="-17917"/>
              <a:lumOff val="-457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18" tIns="0" rIns="234318" bIns="330200" numCol="1" spcCol="1270" anchor="t" anchorCtr="0">
          <a:noAutofit/>
        </a:bodyPr>
        <a:lstStyle/>
        <a:p>
          <a:pPr marL="0" lvl="0" indent="0" algn="l" defTabSz="844550">
            <a:lnSpc>
              <a:spcPct val="90000"/>
            </a:lnSpc>
            <a:spcBef>
              <a:spcPct val="0"/>
            </a:spcBef>
            <a:spcAft>
              <a:spcPct val="35000"/>
            </a:spcAft>
            <a:buNone/>
          </a:pPr>
          <a:r>
            <a:rPr lang="en-US" sz="1900" kern="1200"/>
            <a:t>Overcoming obstacles and </a:t>
          </a:r>
          <a:r>
            <a:rPr lang="en-US" sz="1900" kern="1200">
              <a:latin typeface="Calibri Light" panose="020F0302020204030204"/>
            </a:rPr>
            <a:t>communicating</a:t>
          </a:r>
          <a:r>
            <a:rPr lang="en-US" sz="1900" kern="1200"/>
            <a:t> effectively </a:t>
          </a:r>
        </a:p>
      </dsp:txBody>
      <dsp:txXfrm>
        <a:off x="5124086" y="1608379"/>
        <a:ext cx="2372171" cy="1707963"/>
      </dsp:txXfrm>
    </dsp:sp>
    <dsp:sp modelId="{97363AB8-87F4-4BA5-B0EE-9E720ADC566B}">
      <dsp:nvSpPr>
        <dsp:cNvPr id="0" name=""/>
        <dsp:cNvSpPr/>
      </dsp:nvSpPr>
      <dsp:spPr>
        <a:xfrm>
          <a:off x="5124086" y="469737"/>
          <a:ext cx="2372171" cy="113864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318" tIns="165100" rIns="234318" bIns="165100" numCol="1" spcCol="1270" anchor="ctr" anchorCtr="0">
          <a:noAutofit/>
        </a:bodyPr>
        <a:lstStyle/>
        <a:p>
          <a:pPr marL="0" lvl="0" indent="0" algn="l" defTabSz="2533650">
            <a:lnSpc>
              <a:spcPct val="90000"/>
            </a:lnSpc>
            <a:spcBef>
              <a:spcPct val="0"/>
            </a:spcBef>
            <a:spcAft>
              <a:spcPct val="35000"/>
            </a:spcAft>
            <a:buNone/>
          </a:pPr>
          <a:r>
            <a:rPr lang="en-US" sz="5700" kern="1200"/>
            <a:t>03</a:t>
          </a:r>
        </a:p>
      </dsp:txBody>
      <dsp:txXfrm>
        <a:off x="5124086" y="469737"/>
        <a:ext cx="2372171" cy="1138642"/>
      </dsp:txXfrm>
    </dsp:sp>
    <dsp:sp modelId="{84502990-72B2-4861-8E3E-4384A64DE3AB}">
      <dsp:nvSpPr>
        <dsp:cNvPr id="0" name=""/>
        <dsp:cNvSpPr/>
      </dsp:nvSpPr>
      <dsp:spPr>
        <a:xfrm>
          <a:off x="7686032" y="469737"/>
          <a:ext cx="2372171" cy="2846605"/>
        </a:xfrm>
        <a:prstGeom prst="rect">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318" tIns="0" rIns="234318" bIns="330200" numCol="1" spcCol="1270" anchor="t" anchorCtr="0">
          <a:noAutofit/>
        </a:bodyPr>
        <a:lstStyle/>
        <a:p>
          <a:pPr marL="0" lvl="0" indent="0" algn="l" defTabSz="844550">
            <a:lnSpc>
              <a:spcPct val="90000"/>
            </a:lnSpc>
            <a:spcBef>
              <a:spcPct val="0"/>
            </a:spcBef>
            <a:spcAft>
              <a:spcPct val="35000"/>
            </a:spcAft>
            <a:buNone/>
          </a:pPr>
          <a:r>
            <a:rPr lang="en-US" sz="1900" kern="1200"/>
            <a:t>Adapting to what our research provided</a:t>
          </a:r>
        </a:p>
      </dsp:txBody>
      <dsp:txXfrm>
        <a:off x="7686032" y="1608379"/>
        <a:ext cx="2372171" cy="1707963"/>
      </dsp:txXfrm>
    </dsp:sp>
    <dsp:sp modelId="{E445E163-3FBC-40DD-B080-34B90240864C}">
      <dsp:nvSpPr>
        <dsp:cNvPr id="0" name=""/>
        <dsp:cNvSpPr/>
      </dsp:nvSpPr>
      <dsp:spPr>
        <a:xfrm>
          <a:off x="7686032" y="469737"/>
          <a:ext cx="2372171" cy="1138642"/>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34318" tIns="165100" rIns="234318" bIns="165100" numCol="1" spcCol="1270" anchor="ctr" anchorCtr="0">
          <a:noAutofit/>
        </a:bodyPr>
        <a:lstStyle/>
        <a:p>
          <a:pPr marL="0" lvl="0" indent="0" algn="l" defTabSz="2533650">
            <a:lnSpc>
              <a:spcPct val="90000"/>
            </a:lnSpc>
            <a:spcBef>
              <a:spcPct val="0"/>
            </a:spcBef>
            <a:spcAft>
              <a:spcPct val="35000"/>
            </a:spcAft>
            <a:buNone/>
          </a:pPr>
          <a:r>
            <a:rPr lang="en-US" sz="5700" kern="1200"/>
            <a:t>04</a:t>
          </a:r>
        </a:p>
      </dsp:txBody>
      <dsp:txXfrm>
        <a:off x="7686032" y="469737"/>
        <a:ext cx="2372171" cy="11386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75913-2FC8-4FBA-8868-E6A99F64EDA4}">
      <dsp:nvSpPr>
        <dsp:cNvPr id="0" name=""/>
        <dsp:cNvSpPr/>
      </dsp:nvSpPr>
      <dsp:spPr>
        <a:xfrm>
          <a:off x="0" y="600303"/>
          <a:ext cx="4647821" cy="11082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B69CB2-1093-48B5-A9FE-192189F3200A}">
      <dsp:nvSpPr>
        <dsp:cNvPr id="0" name=""/>
        <dsp:cNvSpPr/>
      </dsp:nvSpPr>
      <dsp:spPr>
        <a:xfrm>
          <a:off x="335246" y="849660"/>
          <a:ext cx="609539" cy="6095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F631E7-CA2E-4760-9C74-4FC85934868D}">
      <dsp:nvSpPr>
        <dsp:cNvPr id="0" name=""/>
        <dsp:cNvSpPr/>
      </dsp:nvSpPr>
      <dsp:spPr>
        <a:xfrm>
          <a:off x="1280031" y="600303"/>
          <a:ext cx="3367789" cy="110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90" tIns="117290" rIns="117290" bIns="117290" numCol="1" spcCol="1270" anchor="ctr" anchorCtr="0">
          <a:noAutofit/>
        </a:bodyPr>
        <a:lstStyle/>
        <a:p>
          <a:pPr marL="0" lvl="0" indent="0" algn="l" defTabSz="1111250">
            <a:lnSpc>
              <a:spcPct val="100000"/>
            </a:lnSpc>
            <a:spcBef>
              <a:spcPct val="0"/>
            </a:spcBef>
            <a:spcAft>
              <a:spcPct val="35000"/>
            </a:spcAft>
            <a:buNone/>
          </a:pPr>
          <a:r>
            <a:rPr lang="en-US" sz="2500" kern="1200"/>
            <a:t>Healthcare spending increased each year</a:t>
          </a:r>
        </a:p>
      </dsp:txBody>
      <dsp:txXfrm>
        <a:off x="1280031" y="600303"/>
        <a:ext cx="3367789" cy="1108252"/>
      </dsp:txXfrm>
    </dsp:sp>
    <dsp:sp modelId="{B11C0F3F-5BEE-4E7E-99D2-5F3E7CF09238}">
      <dsp:nvSpPr>
        <dsp:cNvPr id="0" name=""/>
        <dsp:cNvSpPr/>
      </dsp:nvSpPr>
      <dsp:spPr>
        <a:xfrm>
          <a:off x="0" y="1985619"/>
          <a:ext cx="4647821" cy="11082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DA6F09-911B-4C32-8A50-0BAA7917A46C}">
      <dsp:nvSpPr>
        <dsp:cNvPr id="0" name=""/>
        <dsp:cNvSpPr/>
      </dsp:nvSpPr>
      <dsp:spPr>
        <a:xfrm>
          <a:off x="335246" y="2234976"/>
          <a:ext cx="609539" cy="6095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4B35FE-898E-4A52-B510-AD033F400E8D}">
      <dsp:nvSpPr>
        <dsp:cNvPr id="0" name=""/>
        <dsp:cNvSpPr/>
      </dsp:nvSpPr>
      <dsp:spPr>
        <a:xfrm>
          <a:off x="1280031" y="1985619"/>
          <a:ext cx="3367789" cy="110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90" tIns="117290" rIns="117290" bIns="117290" numCol="1" spcCol="1270" anchor="ctr" anchorCtr="0">
          <a:noAutofit/>
        </a:bodyPr>
        <a:lstStyle/>
        <a:p>
          <a:pPr marL="0" lvl="0" indent="0" algn="l" defTabSz="1111250">
            <a:lnSpc>
              <a:spcPct val="100000"/>
            </a:lnSpc>
            <a:spcBef>
              <a:spcPct val="0"/>
            </a:spcBef>
            <a:spcAft>
              <a:spcPct val="35000"/>
            </a:spcAft>
            <a:buNone/>
          </a:pPr>
          <a:r>
            <a:rPr lang="en-US" sz="2500" kern="1200"/>
            <a:t>Growth outpaced inflation 26% to 22%</a:t>
          </a:r>
        </a:p>
      </dsp:txBody>
      <dsp:txXfrm>
        <a:off x="1280031" y="1985619"/>
        <a:ext cx="3367789" cy="11082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F316F-74E5-4799-BE85-08D9091466B9}">
      <dsp:nvSpPr>
        <dsp:cNvPr id="0" name=""/>
        <dsp:cNvSpPr/>
      </dsp:nvSpPr>
      <dsp:spPr>
        <a:xfrm rot="5400000">
          <a:off x="6054809" y="-2237510"/>
          <a:ext cx="1569805" cy="64373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a:t>Is there a connection between a states ranking in a specific health indicator and its healthcare spending per person?</a:t>
          </a:r>
        </a:p>
      </dsp:txBody>
      <dsp:txXfrm rot="-5400000">
        <a:off x="3621024" y="272907"/>
        <a:ext cx="6360744" cy="1416541"/>
      </dsp:txXfrm>
    </dsp:sp>
    <dsp:sp modelId="{CB4C5B9B-19B8-4DA0-8079-8D11E3C3CC80}">
      <dsp:nvSpPr>
        <dsp:cNvPr id="0" name=""/>
        <dsp:cNvSpPr/>
      </dsp:nvSpPr>
      <dsp:spPr>
        <a:xfrm>
          <a:off x="0" y="49"/>
          <a:ext cx="3621024" cy="1962256"/>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defRPr b="1"/>
          </a:pPr>
          <a:r>
            <a:rPr lang="en-US" sz="3600" kern="1200">
              <a:latin typeface="Avenir Next LT Pro"/>
            </a:rPr>
            <a:t>Healthcare</a:t>
          </a:r>
          <a:r>
            <a:rPr lang="en-US" sz="3600" kern="1200"/>
            <a:t> Spending</a:t>
          </a:r>
        </a:p>
      </dsp:txBody>
      <dsp:txXfrm>
        <a:off x="95789" y="95838"/>
        <a:ext cx="3429446" cy="1770678"/>
      </dsp:txXfrm>
    </dsp:sp>
    <dsp:sp modelId="{563CFAFF-7059-4054-B5D2-3CA5248FC9BA}">
      <dsp:nvSpPr>
        <dsp:cNvPr id="0" name=""/>
        <dsp:cNvSpPr/>
      </dsp:nvSpPr>
      <dsp:spPr>
        <a:xfrm rot="5400000">
          <a:off x="6054809" y="-177140"/>
          <a:ext cx="1569805" cy="643737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a:t>Which health indicators are the strongest predictors of deaths per 100,000 individuals?</a:t>
          </a:r>
        </a:p>
      </dsp:txBody>
      <dsp:txXfrm rot="-5400000">
        <a:off x="3621024" y="2333277"/>
        <a:ext cx="6360744" cy="1416541"/>
      </dsp:txXfrm>
    </dsp:sp>
    <dsp:sp modelId="{1E899C18-6EF4-410B-BFA5-14B1204998CD}">
      <dsp:nvSpPr>
        <dsp:cNvPr id="0" name=""/>
        <dsp:cNvSpPr/>
      </dsp:nvSpPr>
      <dsp:spPr>
        <a:xfrm>
          <a:off x="0" y="2060418"/>
          <a:ext cx="3621024" cy="1962256"/>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defRPr b="1"/>
          </a:pPr>
          <a:r>
            <a:rPr lang="en-US" sz="4600" kern="1200"/>
            <a:t>Health </a:t>
          </a:r>
          <a:r>
            <a:rPr lang="en-US" sz="4600" kern="1200">
              <a:latin typeface="Avenir Next LT Pro"/>
            </a:rPr>
            <a:t>Outcomes</a:t>
          </a:r>
          <a:endParaRPr lang="en-US" sz="4600" kern="1200"/>
        </a:p>
      </dsp:txBody>
      <dsp:txXfrm>
        <a:off x="95789" y="2156207"/>
        <a:ext cx="3429446" cy="17706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DBB10-A278-42F7-BE6D-BBC6B3F793A8}">
      <dsp:nvSpPr>
        <dsp:cNvPr id="0" name=""/>
        <dsp:cNvSpPr/>
      </dsp:nvSpPr>
      <dsp:spPr>
        <a:xfrm>
          <a:off x="1063980" y="719741"/>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E66DFC-4EAE-499F-B6FB-57F0069F826F}">
      <dsp:nvSpPr>
        <dsp:cNvPr id="0" name=""/>
        <dsp:cNvSpPr/>
      </dsp:nvSpPr>
      <dsp:spPr>
        <a:xfrm>
          <a:off x="285097"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Smarter Resource allocation</a:t>
          </a:r>
        </a:p>
      </dsp:txBody>
      <dsp:txXfrm>
        <a:off x="285097" y="2346338"/>
        <a:ext cx="2832300" cy="720000"/>
      </dsp:txXfrm>
    </dsp:sp>
    <dsp:sp modelId="{EAEFE29F-EC10-4ADF-9176-AA6B1ACC7379}">
      <dsp:nvSpPr>
        <dsp:cNvPr id="0" name=""/>
        <dsp:cNvSpPr/>
      </dsp:nvSpPr>
      <dsp:spPr>
        <a:xfrm>
          <a:off x="4391932" y="719741"/>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8812F4-154E-468D-A0B6-AF44470FA8EC}">
      <dsp:nvSpPr>
        <dsp:cNvPr id="0" name=""/>
        <dsp:cNvSpPr/>
      </dsp:nvSpPr>
      <dsp:spPr>
        <a:xfrm>
          <a:off x="3613050"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Better Public health Policies</a:t>
          </a:r>
        </a:p>
      </dsp:txBody>
      <dsp:txXfrm>
        <a:off x="3613050" y="2346338"/>
        <a:ext cx="2832300" cy="720000"/>
      </dsp:txXfrm>
    </dsp:sp>
    <dsp:sp modelId="{BD71579D-B641-4E4E-BA5E-F62D8A3F6506}">
      <dsp:nvSpPr>
        <dsp:cNvPr id="0" name=""/>
        <dsp:cNvSpPr/>
      </dsp:nvSpPr>
      <dsp:spPr>
        <a:xfrm>
          <a:off x="7719885" y="719741"/>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78C2D-6C0F-45B4-BF0D-E0512F723005}">
      <dsp:nvSpPr>
        <dsp:cNvPr id="0" name=""/>
        <dsp:cNvSpPr/>
      </dsp:nvSpPr>
      <dsp:spPr>
        <a:xfrm>
          <a:off x="6941002"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Improved Patient Outcomes</a:t>
          </a:r>
        </a:p>
      </dsp:txBody>
      <dsp:txXfrm>
        <a:off x="6941002" y="2346338"/>
        <a:ext cx="28323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DE077-D978-4B4A-A7AC-8BDEB59E54A0}">
      <dsp:nvSpPr>
        <dsp:cNvPr id="0" name=""/>
        <dsp:cNvSpPr/>
      </dsp:nvSpPr>
      <dsp:spPr>
        <a:xfrm>
          <a:off x="0" y="845551"/>
          <a:ext cx="2828924" cy="17963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5D7248-4AB7-427B-8CA2-71066DB341D3}">
      <dsp:nvSpPr>
        <dsp:cNvPr id="0" name=""/>
        <dsp:cNvSpPr/>
      </dsp:nvSpPr>
      <dsp:spPr>
        <a:xfrm>
          <a:off x="314325" y="1144160"/>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Collected data from multiple public health sources and combined them using AI and python to create unified dataset</a:t>
          </a:r>
        </a:p>
      </dsp:txBody>
      <dsp:txXfrm>
        <a:off x="366939" y="1196774"/>
        <a:ext cx="2723696" cy="1691139"/>
      </dsp:txXfrm>
    </dsp:sp>
    <dsp:sp modelId="{F5771C09-6E3A-4F61-ACBE-51C627FC093B}">
      <dsp:nvSpPr>
        <dsp:cNvPr id="0" name=""/>
        <dsp:cNvSpPr/>
      </dsp:nvSpPr>
      <dsp:spPr>
        <a:xfrm>
          <a:off x="3457574" y="845551"/>
          <a:ext cx="2828924" cy="17963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2B6EE6-8780-4339-94FC-DDC27E31CE11}">
      <dsp:nvSpPr>
        <dsp:cNvPr id="0" name=""/>
        <dsp:cNvSpPr/>
      </dsp:nvSpPr>
      <dsp:spPr>
        <a:xfrm>
          <a:off x="3771899" y="1144160"/>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Cleaned missing values, standardized column names, and ensured consistency across all metrics</a:t>
          </a:r>
        </a:p>
      </dsp:txBody>
      <dsp:txXfrm>
        <a:off x="3824513" y="1196774"/>
        <a:ext cx="2723696" cy="1691139"/>
      </dsp:txXfrm>
    </dsp:sp>
    <dsp:sp modelId="{FFB58569-B41E-4CAA-B0F5-AD2F1EDCBCF9}">
      <dsp:nvSpPr>
        <dsp:cNvPr id="0" name=""/>
        <dsp:cNvSpPr/>
      </dsp:nvSpPr>
      <dsp:spPr>
        <a:xfrm>
          <a:off x="6915149" y="845551"/>
          <a:ext cx="2828924" cy="179636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165A7D-30BB-457A-A835-474526EFB387}">
      <dsp:nvSpPr>
        <dsp:cNvPr id="0" name=""/>
        <dsp:cNvSpPr/>
      </dsp:nvSpPr>
      <dsp:spPr>
        <a:xfrm>
          <a:off x="7229475" y="1144160"/>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Included the timeframe from 2014-2022 for all data</a:t>
          </a:r>
        </a:p>
      </dsp:txBody>
      <dsp:txXfrm>
        <a:off x="7282089" y="1196774"/>
        <a:ext cx="2723696" cy="16911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63237-4AB5-43F9-8BD6-147A42660DD9}">
      <dsp:nvSpPr>
        <dsp:cNvPr id="0" name=""/>
        <dsp:cNvSpPr/>
      </dsp:nvSpPr>
      <dsp:spPr>
        <a:xfrm>
          <a:off x="0" y="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41EC10-EE77-4ADB-8419-95651E7B5F65}">
      <dsp:nvSpPr>
        <dsp:cNvPr id="0" name=""/>
        <dsp:cNvSpPr/>
      </dsp:nvSpPr>
      <dsp:spPr>
        <a:xfrm>
          <a:off x="0" y="0"/>
          <a:ext cx="10058399" cy="5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Health Outcomes &amp; Conditions</a:t>
          </a:r>
          <a:endParaRPr lang="en-US" sz="2300" kern="1200"/>
        </a:p>
      </dsp:txBody>
      <dsp:txXfrm>
        <a:off x="0" y="0"/>
        <a:ext cx="10058399" cy="502920"/>
      </dsp:txXfrm>
    </dsp:sp>
    <dsp:sp modelId="{81945E28-F591-4E6A-AAC0-5A5FB539DA85}">
      <dsp:nvSpPr>
        <dsp:cNvPr id="0" name=""/>
        <dsp:cNvSpPr/>
      </dsp:nvSpPr>
      <dsp:spPr>
        <a:xfrm>
          <a:off x="0" y="50292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8C86AF-7EB6-4608-9A83-1C87227EB0A1}">
      <dsp:nvSpPr>
        <dsp:cNvPr id="0" name=""/>
        <dsp:cNvSpPr/>
      </dsp:nvSpPr>
      <dsp:spPr>
        <a:xfrm>
          <a:off x="0" y="502920"/>
          <a:ext cx="10058399" cy="5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Healthcare Access &amp; Coverage</a:t>
          </a:r>
          <a:endParaRPr lang="en-US" sz="2300" kern="1200"/>
        </a:p>
      </dsp:txBody>
      <dsp:txXfrm>
        <a:off x="0" y="502920"/>
        <a:ext cx="10058399" cy="502920"/>
      </dsp:txXfrm>
    </dsp:sp>
    <dsp:sp modelId="{C554C686-2C8D-4E98-BAA6-563698239E38}">
      <dsp:nvSpPr>
        <dsp:cNvPr id="0" name=""/>
        <dsp:cNvSpPr/>
      </dsp:nvSpPr>
      <dsp:spPr>
        <a:xfrm>
          <a:off x="0" y="100584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7A047D-CAA5-459B-97B9-2DA537887DF4}">
      <dsp:nvSpPr>
        <dsp:cNvPr id="0" name=""/>
        <dsp:cNvSpPr/>
      </dsp:nvSpPr>
      <dsp:spPr>
        <a:xfrm>
          <a:off x="0" y="1005840"/>
          <a:ext cx="10058399" cy="5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Mental &amp; Physical Distress</a:t>
          </a:r>
          <a:endParaRPr lang="en-US" sz="2300" kern="1200"/>
        </a:p>
      </dsp:txBody>
      <dsp:txXfrm>
        <a:off x="0" y="1005840"/>
        <a:ext cx="10058399" cy="502920"/>
      </dsp:txXfrm>
    </dsp:sp>
    <dsp:sp modelId="{06C7F1BE-AC2A-4AE9-8C0D-62730FBD1ECA}">
      <dsp:nvSpPr>
        <dsp:cNvPr id="0" name=""/>
        <dsp:cNvSpPr/>
      </dsp:nvSpPr>
      <dsp:spPr>
        <a:xfrm>
          <a:off x="0" y="150876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D7A5C0-2BA4-45CE-9EBF-6BE744373A4D}">
      <dsp:nvSpPr>
        <dsp:cNvPr id="0" name=""/>
        <dsp:cNvSpPr/>
      </dsp:nvSpPr>
      <dsp:spPr>
        <a:xfrm>
          <a:off x="0" y="1508760"/>
          <a:ext cx="10058399" cy="5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Food &amp; Nutrition</a:t>
          </a:r>
          <a:endParaRPr lang="en-US" sz="2300" kern="1200"/>
        </a:p>
      </dsp:txBody>
      <dsp:txXfrm>
        <a:off x="0" y="1508760"/>
        <a:ext cx="10058399" cy="502920"/>
      </dsp:txXfrm>
    </dsp:sp>
    <dsp:sp modelId="{B7019389-EDF3-4266-8A2E-5C730D1CCFA0}">
      <dsp:nvSpPr>
        <dsp:cNvPr id="0" name=""/>
        <dsp:cNvSpPr/>
      </dsp:nvSpPr>
      <dsp:spPr>
        <a:xfrm>
          <a:off x="0" y="201168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C712E0-FA4E-42C7-8AB4-FD25CAAF9550}">
      <dsp:nvSpPr>
        <dsp:cNvPr id="0" name=""/>
        <dsp:cNvSpPr/>
      </dsp:nvSpPr>
      <dsp:spPr>
        <a:xfrm>
          <a:off x="0" y="2011680"/>
          <a:ext cx="10058399" cy="5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Mortality Rates</a:t>
          </a:r>
          <a:endParaRPr lang="en-US" sz="2300" kern="1200"/>
        </a:p>
      </dsp:txBody>
      <dsp:txXfrm>
        <a:off x="0" y="2011680"/>
        <a:ext cx="10058399" cy="502920"/>
      </dsp:txXfrm>
    </dsp:sp>
    <dsp:sp modelId="{EFCDDFEF-2CA8-4C36-8B58-60DF12E8A2C8}">
      <dsp:nvSpPr>
        <dsp:cNvPr id="0" name=""/>
        <dsp:cNvSpPr/>
      </dsp:nvSpPr>
      <dsp:spPr>
        <a:xfrm>
          <a:off x="0" y="251460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86AB5D-670D-41CD-9105-CBB7AAF4C3E8}">
      <dsp:nvSpPr>
        <dsp:cNvPr id="0" name=""/>
        <dsp:cNvSpPr/>
      </dsp:nvSpPr>
      <dsp:spPr>
        <a:xfrm>
          <a:off x="0" y="2514600"/>
          <a:ext cx="10058399" cy="5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Cause-Specific Death Counts</a:t>
          </a:r>
          <a:endParaRPr lang="en-US" sz="2300" kern="1200"/>
        </a:p>
      </dsp:txBody>
      <dsp:txXfrm>
        <a:off x="0" y="2514600"/>
        <a:ext cx="10058399" cy="502920"/>
      </dsp:txXfrm>
    </dsp:sp>
    <dsp:sp modelId="{B7C0A2D4-18A7-44EF-944D-836B57D788CD}">
      <dsp:nvSpPr>
        <dsp:cNvPr id="0" name=""/>
        <dsp:cNvSpPr/>
      </dsp:nvSpPr>
      <dsp:spPr>
        <a:xfrm>
          <a:off x="0" y="3017520"/>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079833-1B10-4ED5-A338-D982BD8EF408}">
      <dsp:nvSpPr>
        <dsp:cNvPr id="0" name=""/>
        <dsp:cNvSpPr/>
      </dsp:nvSpPr>
      <dsp:spPr>
        <a:xfrm>
          <a:off x="0" y="3017520"/>
          <a:ext cx="10058399" cy="5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Demographics</a:t>
          </a:r>
          <a:endParaRPr lang="en-US" sz="2300" kern="1200"/>
        </a:p>
      </dsp:txBody>
      <dsp:txXfrm>
        <a:off x="0" y="3017520"/>
        <a:ext cx="10058399" cy="502920"/>
      </dsp:txXfrm>
    </dsp:sp>
    <dsp:sp modelId="{500BBFF8-5492-487B-8BF2-FB4723F99F92}">
      <dsp:nvSpPr>
        <dsp:cNvPr id="0" name=""/>
        <dsp:cNvSpPr/>
      </dsp:nvSpPr>
      <dsp:spPr>
        <a:xfrm>
          <a:off x="0" y="3520439"/>
          <a:ext cx="1005839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7B5C90-DF25-43BA-AF07-D776B638BEDA}">
      <dsp:nvSpPr>
        <dsp:cNvPr id="0" name=""/>
        <dsp:cNvSpPr/>
      </dsp:nvSpPr>
      <dsp:spPr>
        <a:xfrm>
          <a:off x="0" y="3520440"/>
          <a:ext cx="10058399" cy="502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Economic Indicators</a:t>
          </a:r>
          <a:endParaRPr lang="en-US" sz="2300" kern="1200"/>
        </a:p>
      </dsp:txBody>
      <dsp:txXfrm>
        <a:off x="0" y="3520440"/>
        <a:ext cx="10058399" cy="502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BFB56F-A96E-4A66-B545-E5BF2B0117F8}">
      <dsp:nvSpPr>
        <dsp:cNvPr id="0" name=""/>
        <dsp:cNvSpPr/>
      </dsp:nvSpPr>
      <dsp:spPr>
        <a:xfrm>
          <a:off x="0" y="1767"/>
          <a:ext cx="1090047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4757C2-B18B-4668-AF9E-04F03DA74D9E}">
      <dsp:nvSpPr>
        <dsp:cNvPr id="0" name=""/>
        <dsp:cNvSpPr/>
      </dsp:nvSpPr>
      <dsp:spPr>
        <a:xfrm>
          <a:off x="0" y="1767"/>
          <a:ext cx="10900477" cy="1205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b="1" kern="1200">
              <a:latin typeface="Calibri"/>
              <a:ea typeface="Calibri"/>
              <a:cs typeface="Calibri"/>
            </a:rPr>
            <a:t>The Southeast should invest in chronic disease management programs—like free diabetes screenings, heart health awareness campaigns, and subsidized smoking cessation services.</a:t>
          </a:r>
          <a:endParaRPr lang="en-US" sz="2400" b="1" kern="1200">
            <a:latin typeface="Calibri Light" panose="020F0302020204030204"/>
          </a:endParaRPr>
        </a:p>
      </dsp:txBody>
      <dsp:txXfrm>
        <a:off x="0" y="1767"/>
        <a:ext cx="10900477" cy="1205235"/>
      </dsp:txXfrm>
    </dsp:sp>
    <dsp:sp modelId="{227F2E74-C668-45DD-83E6-1B143D3BE6B3}">
      <dsp:nvSpPr>
        <dsp:cNvPr id="0" name=""/>
        <dsp:cNvSpPr/>
      </dsp:nvSpPr>
      <dsp:spPr>
        <a:xfrm>
          <a:off x="0" y="1207003"/>
          <a:ext cx="10900477"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A6301E-656F-4471-B1FF-70A97A671381}">
      <dsp:nvSpPr>
        <dsp:cNvPr id="0" name=""/>
        <dsp:cNvSpPr/>
      </dsp:nvSpPr>
      <dsp:spPr>
        <a:xfrm>
          <a:off x="0" y="1207003"/>
          <a:ext cx="10900477" cy="1205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r>
            <a:rPr lang="en-US" sz="2400" kern="1200"/>
            <a:t>Heart disease, diabetes, </a:t>
          </a:r>
          <a:r>
            <a:rPr lang="en-US" sz="2400" b="1" kern="1200">
              <a:latin typeface="Calibri Light" panose="020F0302020204030204"/>
            </a:rPr>
            <a:t>and</a:t>
          </a:r>
          <a:r>
            <a:rPr lang="en-US" sz="2400" kern="1200">
              <a:latin typeface="Calibri Light" panose="020F0302020204030204"/>
            </a:rPr>
            <a:t> </a:t>
          </a:r>
          <a:r>
            <a:rPr lang="en-US" sz="2400" kern="1200"/>
            <a:t>cancer showed </a:t>
          </a:r>
          <a:r>
            <a:rPr lang="en-US" sz="2400" b="1" kern="1200">
              <a:latin typeface="Calibri Light" panose="020F0302020204030204"/>
            </a:rPr>
            <a:t>strong</a:t>
          </a:r>
          <a:r>
            <a:rPr lang="en-US" sz="2400" kern="1200"/>
            <a:t> correlations with death rates.</a:t>
          </a:r>
        </a:p>
      </dsp:txBody>
      <dsp:txXfrm>
        <a:off x="0" y="1207003"/>
        <a:ext cx="10900477" cy="1205235"/>
      </dsp:txXfrm>
    </dsp:sp>
    <dsp:sp modelId="{7B0EDE66-67F8-4E5D-A1AE-9B0BEAC35A53}">
      <dsp:nvSpPr>
        <dsp:cNvPr id="0" name=""/>
        <dsp:cNvSpPr/>
      </dsp:nvSpPr>
      <dsp:spPr>
        <a:xfrm>
          <a:off x="0" y="2412238"/>
          <a:ext cx="10900477"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371118-A53B-4D30-B4D9-27C7DC1BA0EC}">
      <dsp:nvSpPr>
        <dsp:cNvPr id="0" name=""/>
        <dsp:cNvSpPr/>
      </dsp:nvSpPr>
      <dsp:spPr>
        <a:xfrm>
          <a:off x="0" y="2412238"/>
          <a:ext cx="10900477" cy="1205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States with higher obesity and smoking rates also showed significantly higher mortality.</a:t>
          </a:r>
        </a:p>
      </dsp:txBody>
      <dsp:txXfrm>
        <a:off x="0" y="2412238"/>
        <a:ext cx="10900477" cy="12052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37A6A-DF7E-4CB9-ABE4-7CD1C9C04A22}">
      <dsp:nvSpPr>
        <dsp:cNvPr id="0" name=""/>
        <dsp:cNvSpPr/>
      </dsp:nvSpPr>
      <dsp:spPr>
        <a:xfrm>
          <a:off x="0" y="0"/>
          <a:ext cx="10900477"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762204-D30F-4232-AC79-54CC71C97011}">
      <dsp:nvSpPr>
        <dsp:cNvPr id="0" name=""/>
        <dsp:cNvSpPr/>
      </dsp:nvSpPr>
      <dsp:spPr>
        <a:xfrm>
          <a:off x="0" y="0"/>
          <a:ext cx="10900477" cy="1809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i="0" kern="1200"/>
            <a:t>Reduce smoking prevalence through a public policy like Minnesota’s Freedom to Breathe Act can lead to lower mortality rates, more specifically cancer and heart disease death rate.​</a:t>
          </a:r>
          <a:endParaRPr lang="en-US" sz="3100" b="1" kern="1200"/>
        </a:p>
      </dsp:txBody>
      <dsp:txXfrm>
        <a:off x="0" y="0"/>
        <a:ext cx="10900477" cy="1809621"/>
      </dsp:txXfrm>
    </dsp:sp>
    <dsp:sp modelId="{1775F799-F5E4-44B9-A239-836EA25FB49E}">
      <dsp:nvSpPr>
        <dsp:cNvPr id="0" name=""/>
        <dsp:cNvSpPr/>
      </dsp:nvSpPr>
      <dsp:spPr>
        <a:xfrm>
          <a:off x="0" y="1809621"/>
          <a:ext cx="10900477" cy="0"/>
        </a:xfrm>
        <a:prstGeom prst="line">
          <a:avLst/>
        </a:prstGeom>
        <a:solidFill>
          <a:schemeClr val="accent5">
            <a:hueOff val="2127120"/>
            <a:satOff val="-23891"/>
            <a:lumOff val="-5098"/>
            <a:alphaOff val="0"/>
          </a:schemeClr>
        </a:solidFill>
        <a:ln w="15875" cap="flat" cmpd="sng" algn="ctr">
          <a:solidFill>
            <a:schemeClr val="accent5">
              <a:hueOff val="2127120"/>
              <a:satOff val="-23891"/>
              <a:lumOff val="-50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EB0355-005A-4F25-9F8B-EC6D59FB96F1}">
      <dsp:nvSpPr>
        <dsp:cNvPr id="0" name=""/>
        <dsp:cNvSpPr/>
      </dsp:nvSpPr>
      <dsp:spPr>
        <a:xfrm>
          <a:off x="0" y="1809621"/>
          <a:ext cx="10900477" cy="1809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The Minnesota's Freedom to Breathe Act bans all smoking indoors and in the workplace.</a:t>
          </a:r>
          <a:endParaRPr lang="en-US" sz="3100" kern="1200"/>
        </a:p>
      </dsp:txBody>
      <dsp:txXfrm>
        <a:off x="0" y="1809621"/>
        <a:ext cx="10900477" cy="18096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AD28B-AD49-4692-ACC8-E28BDE13CFB4}">
      <dsp:nvSpPr>
        <dsp:cNvPr id="0" name=""/>
        <dsp:cNvSpPr/>
      </dsp:nvSpPr>
      <dsp:spPr>
        <a:xfrm>
          <a:off x="0" y="0"/>
          <a:ext cx="10900477"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4052A9-C906-4012-8CC3-B1F2CE509413}">
      <dsp:nvSpPr>
        <dsp:cNvPr id="0" name=""/>
        <dsp:cNvSpPr/>
      </dsp:nvSpPr>
      <dsp:spPr>
        <a:xfrm>
          <a:off x="0" y="0"/>
          <a:ext cx="10900477" cy="1809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1" i="0" kern="1200"/>
            <a:t>Implement similar programs like the Healthy, Hunger-Free Kids Act help improve school meals, making it easier for kids to eat healthier and lower their risk of obesity.</a:t>
          </a:r>
          <a:r>
            <a:rPr lang="en-US" sz="2000" b="0" i="0" kern="1200"/>
            <a:t>  </a:t>
          </a:r>
          <a:endParaRPr lang="en-US" sz="2000" kern="1200"/>
        </a:p>
      </dsp:txBody>
      <dsp:txXfrm>
        <a:off x="0" y="0"/>
        <a:ext cx="10900477" cy="1809621"/>
      </dsp:txXfrm>
    </dsp:sp>
    <dsp:sp modelId="{5716D04A-556E-49AE-A5F3-0307613D6FAC}">
      <dsp:nvSpPr>
        <dsp:cNvPr id="0" name=""/>
        <dsp:cNvSpPr/>
      </dsp:nvSpPr>
      <dsp:spPr>
        <a:xfrm>
          <a:off x="0" y="1809621"/>
          <a:ext cx="10900477" cy="0"/>
        </a:xfrm>
        <a:prstGeom prst="line">
          <a:avLst/>
        </a:prstGeom>
        <a:solidFill>
          <a:schemeClr val="accent2">
            <a:hueOff val="39038"/>
            <a:satOff val="-26876"/>
            <a:lumOff val="-6863"/>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F244D8-C365-45DF-8B41-4FA5F687B054}">
      <dsp:nvSpPr>
        <dsp:cNvPr id="0" name=""/>
        <dsp:cNvSpPr/>
      </dsp:nvSpPr>
      <dsp:spPr>
        <a:xfrm>
          <a:off x="0" y="1809621"/>
          <a:ext cx="10900477" cy="1809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0" i="0" kern="1200"/>
            <a:t>The Healthy, Hunger-Free Kids Act made school meals healthier by adding more fruits, vegetables, and whole grains.</a:t>
          </a:r>
          <a:r>
            <a:rPr lang="en-US" sz="2000" b="0" i="0" kern="1200">
              <a:latin typeface="Calibri Light" panose="020F0302020204030204"/>
            </a:rPr>
            <a:t> </a:t>
          </a:r>
          <a:r>
            <a:rPr lang="en-US" sz="2000" b="0" i="0" kern="1200">
              <a:solidFill>
                <a:schemeClr val="tx1"/>
              </a:solidFill>
              <a:latin typeface="Calibri Light" panose="020F0302020204030204"/>
            </a:rPr>
            <a:t>(</a:t>
          </a:r>
          <a:r>
            <a:rPr lang="en-US" sz="2000" b="0" i="0" kern="1200">
              <a:solidFill>
                <a:schemeClr val="tx1"/>
              </a:solidFill>
            </a:rPr>
            <a:t>California, Colorado, Maine,</a:t>
          </a:r>
          <a:r>
            <a:rPr lang="en-US" sz="2000" b="0" i="0" kern="1200">
              <a:solidFill>
                <a:srgbClr val="EEF0FF"/>
              </a:solidFill>
            </a:rPr>
            <a:t> </a:t>
          </a:r>
          <a:r>
            <a:rPr lang="en-US" sz="2000" b="0" i="0" kern="1200">
              <a:solidFill>
                <a:schemeClr val="tx1"/>
              </a:solidFill>
            </a:rPr>
            <a:t>Massachusetts, Michigan, Minnesota, New Mexico, and Vermont</a:t>
          </a:r>
          <a:r>
            <a:rPr lang="en-US" sz="2000" b="0" i="0" kern="1200">
              <a:solidFill>
                <a:schemeClr val="tx1"/>
              </a:solidFill>
              <a:latin typeface="Calibri Light" panose="020F0302020204030204"/>
            </a:rPr>
            <a:t>)</a:t>
          </a:r>
          <a:r>
            <a:rPr lang="en-US" sz="2000" b="0" i="0" kern="1200">
              <a:solidFill>
                <a:schemeClr val="tx1"/>
              </a:solidFill>
            </a:rPr>
            <a:t>
</a:t>
          </a:r>
          <a:r>
            <a:rPr lang="en-US" sz="2000" b="0" i="0" kern="1200"/>
            <a:t>
</a:t>
          </a:r>
          <a:endParaRPr lang="en-US" sz="2000" b="0" i="0" kern="1200">
            <a:latin typeface="Calibri Light" panose="020F0302020204030204"/>
          </a:endParaRPr>
        </a:p>
      </dsp:txBody>
      <dsp:txXfrm>
        <a:off x="0" y="1809621"/>
        <a:ext cx="10900477" cy="18096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E6425-A5E1-4979-9A0B-066429D32389}"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B7623-3424-4EDB-871C-B998C2F4B43B}" type="slidenum">
              <a:rPr lang="en-US" smtClean="0"/>
              <a:t>‹#›</a:t>
            </a:fld>
            <a:endParaRPr lang="en-US"/>
          </a:p>
        </p:txBody>
      </p:sp>
    </p:spTree>
    <p:extLst>
      <p:ext uri="{BB962C8B-B14F-4D97-AF65-F5344CB8AC3E}">
        <p14:creationId xmlns:p14="http://schemas.microsoft.com/office/powerpoint/2010/main" val="149445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 source as a footnote. No </a:t>
            </a:r>
            <a:r>
              <a:rPr lang="en-US" err="1"/>
              <a:t>url</a:t>
            </a:r>
            <a:r>
              <a:rPr lang="en-US"/>
              <a:t> needed. The U.S. healthcare system is evolving rapidly. AI, telehealth, and remote monitoring are all transforming care delivery. But costs continue to rise, and it's not always clear whether that money is being spent effectively. Identifying the key drivers of both cost and mortality can help shape smarter policies.</a:t>
            </a:r>
          </a:p>
        </p:txBody>
      </p:sp>
      <p:sp>
        <p:nvSpPr>
          <p:cNvPr id="4" name="Slide Number Placeholder 3"/>
          <p:cNvSpPr>
            <a:spLocks noGrp="1"/>
          </p:cNvSpPr>
          <p:nvPr>
            <p:ph type="sldNum" sz="quarter" idx="5"/>
          </p:nvPr>
        </p:nvSpPr>
        <p:spPr/>
        <p:txBody>
          <a:bodyPr/>
          <a:lstStyle/>
          <a:p>
            <a:fld id="{354B7623-3424-4EDB-871C-B998C2F4B43B}" type="slidenum">
              <a:rPr lang="en-US" smtClean="0"/>
              <a:t>5</a:t>
            </a:fld>
            <a:endParaRPr lang="en-US"/>
          </a:p>
        </p:txBody>
      </p:sp>
    </p:spTree>
    <p:extLst>
      <p:ext uri="{BB962C8B-B14F-4D97-AF65-F5344CB8AC3E}">
        <p14:creationId xmlns:p14="http://schemas.microsoft.com/office/powerpoint/2010/main" val="37356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we started by examining the average healthcare spending per capita across the U.S. from 2014 to 2022. On the left, we’ve broken down the top and bottom 10 states by average spending. States like New York, Alaska, and Massachusetts spend significantly more on average, above $12,000 per person. On the other hand, states like Utah, Idaho, and North Carolina spend much less, around $7,000 to $8,000. On the map to the right, the darker shade the states that spend more and gives us a clearer view to where in the US is </a:t>
            </a:r>
            <a:r>
              <a:rPr lang="en-US" err="1"/>
              <a:t>spedning</a:t>
            </a:r>
            <a:r>
              <a:rPr lang="en-US"/>
              <a:t> more.</a:t>
            </a:r>
          </a:p>
          <a:p>
            <a:endParaRPr lang="en-US"/>
          </a:p>
        </p:txBody>
      </p:sp>
      <p:sp>
        <p:nvSpPr>
          <p:cNvPr id="4" name="Slide Number Placeholder 3"/>
          <p:cNvSpPr>
            <a:spLocks noGrp="1"/>
          </p:cNvSpPr>
          <p:nvPr>
            <p:ph type="sldNum" sz="quarter" idx="5"/>
          </p:nvPr>
        </p:nvSpPr>
        <p:spPr/>
        <p:txBody>
          <a:bodyPr/>
          <a:lstStyle/>
          <a:p>
            <a:fld id="{354B7623-3424-4EDB-871C-B998C2F4B43B}" type="slidenum">
              <a:rPr lang="en-US" smtClean="0"/>
              <a:t>16</a:t>
            </a:fld>
            <a:endParaRPr lang="en-US"/>
          </a:p>
        </p:txBody>
      </p:sp>
    </p:spTree>
    <p:extLst>
      <p:ext uri="{BB962C8B-B14F-4D97-AF65-F5344CB8AC3E}">
        <p14:creationId xmlns:p14="http://schemas.microsoft.com/office/powerpoint/2010/main" val="232668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Flip left chart so Alaska is on the left. Next, we wanted to see if higher spending actually led to better outcomes. On the left, shows the top 10 states with the lowest death rates per 100,000 people. Illinois, Massachusetts, and Idaho all rank high in health outcomes. On the right, we show the top 10 states in terms of spending per capita. While there’s some overlap, like Massachusetts, many of the states with low mortality rates aren’t necessarily the biggest spenders. This raised the question: </a:t>
            </a:r>
            <a:r>
              <a:rPr lang="en-US" i="1"/>
              <a:t>Is money really the biggest factor in health?</a:t>
            </a:r>
            <a:endParaRPr lang="en-US"/>
          </a:p>
        </p:txBody>
      </p:sp>
      <p:sp>
        <p:nvSpPr>
          <p:cNvPr id="4" name="Slide Number Placeholder 3"/>
          <p:cNvSpPr>
            <a:spLocks noGrp="1"/>
          </p:cNvSpPr>
          <p:nvPr>
            <p:ph type="sldNum" sz="quarter" idx="5"/>
          </p:nvPr>
        </p:nvSpPr>
        <p:spPr/>
        <p:txBody>
          <a:bodyPr/>
          <a:lstStyle/>
          <a:p>
            <a:fld id="{354B7623-3424-4EDB-871C-B998C2F4B43B}" type="slidenum">
              <a:rPr lang="en-US" smtClean="0"/>
              <a:t>17</a:t>
            </a:fld>
            <a:endParaRPr lang="en-US"/>
          </a:p>
        </p:txBody>
      </p:sp>
    </p:spTree>
    <p:extLst>
      <p:ext uri="{BB962C8B-B14F-4D97-AF65-F5344CB8AC3E}">
        <p14:creationId xmlns:p14="http://schemas.microsoft.com/office/powerpoint/2010/main" val="1625632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answer that, we ran a correlation analysis. The scatterplot here shows healthcare spending per capita on the x-axis and death rate on the y-axis. As you can see from the red trendline, the correlation is very weak. This suggests that more spending does </a:t>
            </a:r>
            <a:r>
              <a:rPr lang="en-US" i="1"/>
              <a:t>not</a:t>
            </a:r>
            <a:r>
              <a:rPr lang="en-US"/>
              <a:t> necessarily mean lower death rates. Instead, we started thinking about what </a:t>
            </a:r>
            <a:r>
              <a:rPr lang="en-US" i="1"/>
              <a:t>other</a:t>
            </a:r>
            <a:r>
              <a:rPr lang="en-US"/>
              <a:t> variables might matter more.</a:t>
            </a:r>
          </a:p>
        </p:txBody>
      </p:sp>
      <p:sp>
        <p:nvSpPr>
          <p:cNvPr id="4" name="Slide Number Placeholder 3"/>
          <p:cNvSpPr>
            <a:spLocks noGrp="1"/>
          </p:cNvSpPr>
          <p:nvPr>
            <p:ph type="sldNum" sz="quarter" idx="5"/>
          </p:nvPr>
        </p:nvSpPr>
        <p:spPr/>
        <p:txBody>
          <a:bodyPr/>
          <a:lstStyle/>
          <a:p>
            <a:fld id="{354B7623-3424-4EDB-871C-B998C2F4B43B}" type="slidenum">
              <a:rPr lang="en-US" smtClean="0"/>
              <a:t>18</a:t>
            </a:fld>
            <a:endParaRPr lang="en-US"/>
          </a:p>
        </p:txBody>
      </p:sp>
    </p:spTree>
    <p:extLst>
      <p:ext uri="{BB962C8B-B14F-4D97-AF65-F5344CB8AC3E}">
        <p14:creationId xmlns:p14="http://schemas.microsoft.com/office/powerpoint/2010/main" val="332458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wanted to look at the trends overtime for spending and mortality rates.  On the left, we can see that healthcare spending steadily increased from 2014 to 2022. But on the right, the death rate per 100,000 doesn't really follow that same upward pattern. However, it peaked in 2020, likely due to COVID and then drops off. This suggests that more spending doesn't necessarily result in improvements in mortality.</a:t>
            </a:r>
            <a:br>
              <a:rPr lang="en-US">
                <a:cs typeface="+mn-lt"/>
              </a:rPr>
            </a:br>
            <a:r>
              <a:rPr lang="en-US"/>
              <a:t> Aal factors.</a:t>
            </a:r>
          </a:p>
        </p:txBody>
      </p:sp>
      <p:sp>
        <p:nvSpPr>
          <p:cNvPr id="4" name="Slide Number Placeholder 3"/>
          <p:cNvSpPr>
            <a:spLocks noGrp="1"/>
          </p:cNvSpPr>
          <p:nvPr>
            <p:ph type="sldNum" sz="quarter" idx="5"/>
          </p:nvPr>
        </p:nvSpPr>
        <p:spPr/>
        <p:txBody>
          <a:bodyPr/>
          <a:lstStyle/>
          <a:p>
            <a:fld id="{354B7623-3424-4EDB-871C-B998C2F4B43B}" type="slidenum">
              <a:rPr lang="en-US" smtClean="0"/>
              <a:t>19</a:t>
            </a:fld>
            <a:endParaRPr lang="en-US"/>
          </a:p>
        </p:txBody>
      </p:sp>
    </p:spTree>
    <p:extLst>
      <p:ext uri="{BB962C8B-B14F-4D97-AF65-F5344CB8AC3E}">
        <p14:creationId xmlns:p14="http://schemas.microsoft.com/office/powerpoint/2010/main" val="2734131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Add coloring to the graph. We then looked at lifestyle factors that had the highest correlation with mortality like physical activity, smoking, and obesity. For example, higher physical activity clearly correlates with lower death rates on the left, while higher smoking and obesity rates are tied to worse outcomes. </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354B7623-3424-4EDB-871C-B998C2F4B43B}" type="slidenum">
              <a:rPr lang="en-US" smtClean="0"/>
              <a:t>20</a:t>
            </a:fld>
            <a:endParaRPr lang="en-US"/>
          </a:p>
        </p:txBody>
      </p:sp>
    </p:spTree>
    <p:extLst>
      <p:ext uri="{BB962C8B-B14F-4D97-AF65-F5344CB8AC3E}">
        <p14:creationId xmlns:p14="http://schemas.microsoft.com/office/powerpoint/2010/main" val="3004430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"Death rates rise by x%" instead of 300. This chart breaks down average death rates by smoking categories. States with very low smoking rates have an average death rate around 700 per 100,000, while states with high smoking rates exceed 1,000. That’s a 300-death difference, which underscores just how impactful smoking can be on public health outcomes.</a:t>
            </a:r>
          </a:p>
        </p:txBody>
      </p:sp>
      <p:sp>
        <p:nvSpPr>
          <p:cNvPr id="4" name="Slide Number Placeholder 3"/>
          <p:cNvSpPr>
            <a:spLocks noGrp="1"/>
          </p:cNvSpPr>
          <p:nvPr>
            <p:ph type="sldNum" sz="quarter" idx="5"/>
          </p:nvPr>
        </p:nvSpPr>
        <p:spPr/>
        <p:txBody>
          <a:bodyPr/>
          <a:lstStyle/>
          <a:p>
            <a:fld id="{354B7623-3424-4EDB-871C-B998C2F4B43B}" type="slidenum">
              <a:rPr lang="en-US" smtClean="0"/>
              <a:t>21</a:t>
            </a:fld>
            <a:endParaRPr lang="en-US"/>
          </a:p>
        </p:txBody>
      </p:sp>
    </p:spTree>
    <p:extLst>
      <p:ext uri="{BB962C8B-B14F-4D97-AF65-F5344CB8AC3E}">
        <p14:creationId xmlns:p14="http://schemas.microsoft.com/office/powerpoint/2010/main" val="148930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Obesity shows a very similar pattern. As obesity prevalence increases, so does the average death rate. This is likely because obesity is linked to many chronic diseases like diabetes, heart disease, and cancer. It’s another clear signal that lifestyle factors are driving health outcomes.</a:t>
            </a:r>
          </a:p>
        </p:txBody>
      </p:sp>
      <p:sp>
        <p:nvSpPr>
          <p:cNvPr id="4" name="Slide Number Placeholder 3"/>
          <p:cNvSpPr>
            <a:spLocks noGrp="1"/>
          </p:cNvSpPr>
          <p:nvPr>
            <p:ph type="sldNum" sz="quarter" idx="5"/>
          </p:nvPr>
        </p:nvSpPr>
        <p:spPr/>
        <p:txBody>
          <a:bodyPr/>
          <a:lstStyle/>
          <a:p>
            <a:fld id="{354B7623-3424-4EDB-871C-B998C2F4B43B}" type="slidenum">
              <a:rPr lang="en-US" smtClean="0"/>
              <a:t>22</a:t>
            </a:fld>
            <a:endParaRPr lang="en-US"/>
          </a:p>
        </p:txBody>
      </p:sp>
    </p:spTree>
    <p:extLst>
      <p:ext uri="{BB962C8B-B14F-4D97-AF65-F5344CB8AC3E}">
        <p14:creationId xmlns:p14="http://schemas.microsoft.com/office/powerpoint/2010/main" val="284241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Add a title here. We then looked geographically at how obesity and inactivity overlap. On the left, states with darker orange—like Mississippi, West Virginia, and Alabama—show high obesity and low physical activity. On the right, you’ll see those same states are also the ones with the highest death rates. This visualization made it clear to us that these lifestyle factors go hand-in-hand, especially in the Southeast.</a:t>
            </a:r>
          </a:p>
        </p:txBody>
      </p:sp>
      <p:sp>
        <p:nvSpPr>
          <p:cNvPr id="4" name="Slide Number Placeholder 3"/>
          <p:cNvSpPr>
            <a:spLocks noGrp="1"/>
          </p:cNvSpPr>
          <p:nvPr>
            <p:ph type="sldNum" sz="quarter" idx="5"/>
          </p:nvPr>
        </p:nvSpPr>
        <p:spPr/>
        <p:txBody>
          <a:bodyPr/>
          <a:lstStyle/>
          <a:p>
            <a:fld id="{354B7623-3424-4EDB-871C-B998C2F4B43B}" type="slidenum">
              <a:rPr lang="en-US" smtClean="0"/>
              <a:t>23</a:t>
            </a:fld>
            <a:endParaRPr lang="en-US"/>
          </a:p>
        </p:txBody>
      </p:sp>
    </p:spTree>
    <p:extLst>
      <p:ext uri="{BB962C8B-B14F-4D97-AF65-F5344CB8AC3E}">
        <p14:creationId xmlns:p14="http://schemas.microsoft.com/office/powerpoint/2010/main" val="83924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zoom in on the actual death rate. This heatmap shows average deaths per 100,000 from 2018 to 2022. The Southeast stands out clearly. These are the states driving up the national average and consistently underperforming on health indicators like smoking and obesity from previously.</a:t>
            </a:r>
          </a:p>
        </p:txBody>
      </p:sp>
      <p:sp>
        <p:nvSpPr>
          <p:cNvPr id="4" name="Slide Number Placeholder 3"/>
          <p:cNvSpPr>
            <a:spLocks noGrp="1"/>
          </p:cNvSpPr>
          <p:nvPr>
            <p:ph type="sldNum" sz="quarter" idx="5"/>
          </p:nvPr>
        </p:nvSpPr>
        <p:spPr/>
        <p:txBody>
          <a:bodyPr/>
          <a:lstStyle/>
          <a:p>
            <a:fld id="{354B7623-3424-4EDB-871C-B998C2F4B43B}" type="slidenum">
              <a:rPr lang="en-US" smtClean="0"/>
              <a:t>24</a:t>
            </a:fld>
            <a:endParaRPr lang="en-US"/>
          </a:p>
        </p:txBody>
      </p:sp>
    </p:spTree>
    <p:extLst>
      <p:ext uri="{BB962C8B-B14F-4D97-AF65-F5344CB8AC3E}">
        <p14:creationId xmlns:p14="http://schemas.microsoft.com/office/powerpoint/2010/main" val="34291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Mention a deviation from the norm to make for an interesting insight. A state that we didn't expect maybe. To take it a step further, we analyzed specific causes of death: On the left is influenza-related mortality, In the center is heart disease, And on the right is cancer.</a:t>
            </a:r>
            <a:br>
              <a:rPr lang="en-US">
                <a:cs typeface="+mn-lt"/>
              </a:rPr>
            </a:br>
            <a:r>
              <a:rPr lang="en-US"/>
              <a:t> In all three maps, the Southeast again leads in death rates. These are conditions that, to a large extent, are manageable and suggest us to </a:t>
            </a:r>
            <a:r>
              <a:rPr lang="en-US" err="1"/>
              <a:t>focuse</a:t>
            </a:r>
            <a:r>
              <a:rPr lang="en-US"/>
              <a:t> on public health initiatives rather than just increasing spending</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354B7623-3424-4EDB-871C-B998C2F4B43B}" type="slidenum">
              <a:rPr lang="en-US" smtClean="0"/>
              <a:t>25</a:t>
            </a:fld>
            <a:endParaRPr lang="en-US"/>
          </a:p>
        </p:txBody>
      </p:sp>
    </p:spTree>
    <p:extLst>
      <p:ext uri="{BB962C8B-B14F-4D97-AF65-F5344CB8AC3E}">
        <p14:creationId xmlns:p14="http://schemas.microsoft.com/office/powerpoint/2010/main" val="1252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a source as a footnote no </a:t>
            </a:r>
            <a:r>
              <a:rPr lang="en-US" err="1"/>
              <a:t>url</a:t>
            </a:r>
            <a:r>
              <a:rPr lang="en-US"/>
              <a:t> needed. Healthcare Spending continues to increase, but outcomes don’t always improve with it. This inconsistency is why it is important to explore whether lifestyle factors, play a bigger role in spending.</a:t>
            </a:r>
          </a:p>
        </p:txBody>
      </p:sp>
      <p:sp>
        <p:nvSpPr>
          <p:cNvPr id="4" name="Slide Number Placeholder 3"/>
          <p:cNvSpPr>
            <a:spLocks noGrp="1"/>
          </p:cNvSpPr>
          <p:nvPr>
            <p:ph type="sldNum" sz="quarter" idx="5"/>
          </p:nvPr>
        </p:nvSpPr>
        <p:spPr/>
        <p:txBody>
          <a:bodyPr/>
          <a:lstStyle/>
          <a:p>
            <a:fld id="{354B7623-3424-4EDB-871C-B998C2F4B43B}" type="slidenum">
              <a:rPr lang="en-US" smtClean="0"/>
              <a:t>6</a:t>
            </a:fld>
            <a:endParaRPr lang="en-US"/>
          </a:p>
        </p:txBody>
      </p:sp>
    </p:spTree>
    <p:extLst>
      <p:ext uri="{BB962C8B-B14F-4D97-AF65-F5344CB8AC3E}">
        <p14:creationId xmlns:p14="http://schemas.microsoft.com/office/powerpoint/2010/main" val="1281169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This could be due ot patients being treated earlier, make assumptions. Lastly, we found one condition where spending seems to have a more direct impact—Alzheimer’s disease. This scatterplot shows that states with higher healthcare spending tend to have lower Alzheimer’s death rates. That might be due to earlier diagnosis, better care, or more access to long-term support. It’s a reminder that while spending doesn’t fix everything, it </a:t>
            </a:r>
            <a:r>
              <a:rPr lang="en-US" i="1"/>
              <a:t>can</a:t>
            </a:r>
            <a:r>
              <a:rPr lang="en-US"/>
              <a:t> make a difference in the right areas</a:t>
            </a:r>
          </a:p>
        </p:txBody>
      </p:sp>
      <p:sp>
        <p:nvSpPr>
          <p:cNvPr id="4" name="Slide Number Placeholder 3"/>
          <p:cNvSpPr>
            <a:spLocks noGrp="1"/>
          </p:cNvSpPr>
          <p:nvPr>
            <p:ph type="sldNum" sz="quarter" idx="5"/>
          </p:nvPr>
        </p:nvSpPr>
        <p:spPr/>
        <p:txBody>
          <a:bodyPr/>
          <a:lstStyle/>
          <a:p>
            <a:fld id="{354B7623-3424-4EDB-871C-B998C2F4B43B}" type="slidenum">
              <a:rPr lang="en-US" smtClean="0"/>
              <a:t>26</a:t>
            </a:fld>
            <a:endParaRPr lang="en-US"/>
          </a:p>
        </p:txBody>
      </p:sp>
    </p:spTree>
    <p:extLst>
      <p:ext uri="{BB962C8B-B14F-4D97-AF65-F5344CB8AC3E}">
        <p14:creationId xmlns:p14="http://schemas.microsoft.com/office/powerpoint/2010/main" val="2537874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chart explores what factors are most correlated with healthcare spending. On the positive side, states with better food environments, higher vaccination rates, and older populations tend to spend more per person. On the other side, higher uninsured rates, younger populations, and limited access to healthy foods are associated with lower spending.</a:t>
            </a:r>
            <a:br>
              <a:rPr lang="en-US">
                <a:cs typeface="+mn-lt"/>
              </a:rPr>
            </a:br>
            <a:r>
              <a:rPr lang="en-US"/>
              <a:t> This gives us insight into both equity and investment across states—especially how socioeconomic and demographic differences shape spending patterns.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354B7623-3424-4EDB-871C-B998C2F4B43B}" type="slidenum">
              <a:rPr lang="en-US" smtClean="0"/>
              <a:t>27</a:t>
            </a:fld>
            <a:endParaRPr lang="en-US"/>
          </a:p>
        </p:txBody>
      </p:sp>
    </p:spTree>
    <p:extLst>
      <p:ext uri="{BB962C8B-B14F-4D97-AF65-F5344CB8AC3E}">
        <p14:creationId xmlns:p14="http://schemas.microsoft.com/office/powerpoint/2010/main" val="985303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4B7623-3424-4EDB-871C-B998C2F4B43B}" type="slidenum">
              <a:rPr lang="en-US" smtClean="0"/>
              <a:t>28</a:t>
            </a:fld>
            <a:endParaRPr lang="en-US"/>
          </a:p>
        </p:txBody>
      </p:sp>
    </p:spTree>
    <p:extLst>
      <p:ext uri="{BB962C8B-B14F-4D97-AF65-F5344CB8AC3E}">
        <p14:creationId xmlns:p14="http://schemas.microsoft.com/office/powerpoint/2010/main" val="2145116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Scale down the coloring. Mention the dots.</a:t>
            </a:r>
          </a:p>
        </p:txBody>
      </p:sp>
      <p:sp>
        <p:nvSpPr>
          <p:cNvPr id="4" name="Slide Number Placeholder 3"/>
          <p:cNvSpPr>
            <a:spLocks noGrp="1"/>
          </p:cNvSpPr>
          <p:nvPr>
            <p:ph type="sldNum" sz="quarter" idx="5"/>
          </p:nvPr>
        </p:nvSpPr>
        <p:spPr/>
        <p:txBody>
          <a:bodyPr/>
          <a:lstStyle/>
          <a:p>
            <a:fld id="{354B7623-3424-4EDB-871C-B998C2F4B43B}" type="slidenum">
              <a:rPr lang="en-US" smtClean="0"/>
              <a:t>30</a:t>
            </a:fld>
            <a:endParaRPr lang="en-US"/>
          </a:p>
        </p:txBody>
      </p:sp>
    </p:spTree>
    <p:extLst>
      <p:ext uri="{BB962C8B-B14F-4D97-AF65-F5344CB8AC3E}">
        <p14:creationId xmlns:p14="http://schemas.microsoft.com/office/powerpoint/2010/main" val="658576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Mention which 9 states have the healthy hunger-free kids act</a:t>
            </a:r>
          </a:p>
        </p:txBody>
      </p:sp>
      <p:sp>
        <p:nvSpPr>
          <p:cNvPr id="4" name="Slide Number Placeholder 3"/>
          <p:cNvSpPr>
            <a:spLocks noGrp="1"/>
          </p:cNvSpPr>
          <p:nvPr>
            <p:ph type="sldNum" sz="quarter" idx="5"/>
          </p:nvPr>
        </p:nvSpPr>
        <p:spPr/>
        <p:txBody>
          <a:bodyPr/>
          <a:lstStyle/>
          <a:p>
            <a:fld id="{354B7623-3424-4EDB-871C-B998C2F4B43B}" type="slidenum">
              <a:rPr lang="en-US" smtClean="0"/>
              <a:t>37</a:t>
            </a:fld>
            <a:endParaRPr lang="en-US"/>
          </a:p>
        </p:txBody>
      </p:sp>
    </p:spTree>
    <p:extLst>
      <p:ext uri="{BB962C8B-B14F-4D97-AF65-F5344CB8AC3E}">
        <p14:creationId xmlns:p14="http://schemas.microsoft.com/office/powerpoint/2010/main" val="4014707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objective is to determine which health and lifestyle factors drive high spending and high death rates. We especially focused on the Southeastern U.S., where health outcomes tend to lag behind</a:t>
            </a:r>
          </a:p>
        </p:txBody>
      </p:sp>
      <p:sp>
        <p:nvSpPr>
          <p:cNvPr id="4" name="Slide Number Placeholder 3"/>
          <p:cNvSpPr>
            <a:spLocks noGrp="1"/>
          </p:cNvSpPr>
          <p:nvPr>
            <p:ph type="sldNum" sz="quarter" idx="5"/>
          </p:nvPr>
        </p:nvSpPr>
        <p:spPr/>
        <p:txBody>
          <a:bodyPr/>
          <a:lstStyle/>
          <a:p>
            <a:fld id="{354B7623-3424-4EDB-871C-B998C2F4B43B}" type="slidenum">
              <a:rPr lang="en-US" smtClean="0"/>
              <a:t>7</a:t>
            </a:fld>
            <a:endParaRPr lang="en-US"/>
          </a:p>
        </p:txBody>
      </p:sp>
    </p:spTree>
    <p:extLst>
      <p:ext uri="{BB962C8B-B14F-4D97-AF65-F5344CB8AC3E}">
        <p14:creationId xmlns:p14="http://schemas.microsoft.com/office/powerpoint/2010/main" val="4238594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The goal of this analysis is</a:t>
            </a:r>
            <a:r>
              <a:rPr lang="en-US">
                <a:latin typeface="Aptos"/>
                <a:ea typeface="Calibri"/>
                <a:cs typeface="Calibri"/>
              </a:rPr>
              <a:t> </a:t>
            </a:r>
            <a:r>
              <a:rPr lang="en-US"/>
              <a:t>to understand how to distribute healthcare spending more effectively. By identifying the drivers of poor health outcomes, we can inform policies that target root causes of poor health. Everything we analyzed points toward one goal which is helping people live healthier, longer lives. That means fewer preventable deaths and a higher quality of life across all regions, especially in underserved areas.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354B7623-3424-4EDB-871C-B998C2F4B43B}" type="slidenum">
              <a:rPr lang="en-US" smtClean="0"/>
              <a:t>8</a:t>
            </a:fld>
            <a:endParaRPr lang="en-US"/>
          </a:p>
        </p:txBody>
      </p:sp>
    </p:spTree>
    <p:extLst>
      <p:ext uri="{BB962C8B-B14F-4D97-AF65-F5344CB8AC3E}">
        <p14:creationId xmlns:p14="http://schemas.microsoft.com/office/powerpoint/2010/main" val="163411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test our hypothesis, we followed a four-part approach: collecting data, creating a master dataset, running analysis using tools like Tableau and Excel, and then validating our findings with AI-assisted insights and decision trees in Orange.</a:t>
            </a:r>
          </a:p>
        </p:txBody>
      </p:sp>
      <p:sp>
        <p:nvSpPr>
          <p:cNvPr id="4" name="Slide Number Placeholder 3"/>
          <p:cNvSpPr>
            <a:spLocks noGrp="1"/>
          </p:cNvSpPr>
          <p:nvPr>
            <p:ph type="sldNum" sz="quarter" idx="5"/>
          </p:nvPr>
        </p:nvSpPr>
        <p:spPr/>
        <p:txBody>
          <a:bodyPr/>
          <a:lstStyle/>
          <a:p>
            <a:fld id="{354B7623-3424-4EDB-871C-B998C2F4B43B}" type="slidenum">
              <a:rPr lang="en-US" smtClean="0"/>
              <a:t>10</a:t>
            </a:fld>
            <a:endParaRPr lang="en-US"/>
          </a:p>
        </p:txBody>
      </p:sp>
    </p:spTree>
    <p:extLst>
      <p:ext uri="{BB962C8B-B14F-4D97-AF65-F5344CB8AC3E}">
        <p14:creationId xmlns:p14="http://schemas.microsoft.com/office/powerpoint/2010/main" val="1223632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gathered data from highly reliable organizations including KFF, CDC, HealthData.gov, and the County Health Rankings. These gave us reliable data in variables on health, demographics, and spending.</a:t>
            </a:r>
          </a:p>
        </p:txBody>
      </p:sp>
      <p:sp>
        <p:nvSpPr>
          <p:cNvPr id="4" name="Slide Number Placeholder 3"/>
          <p:cNvSpPr>
            <a:spLocks noGrp="1"/>
          </p:cNvSpPr>
          <p:nvPr>
            <p:ph type="sldNum" sz="quarter" idx="5"/>
          </p:nvPr>
        </p:nvSpPr>
        <p:spPr/>
        <p:txBody>
          <a:bodyPr/>
          <a:lstStyle/>
          <a:p>
            <a:fld id="{354B7623-3424-4EDB-871C-B998C2F4B43B}" type="slidenum">
              <a:rPr lang="en-US" smtClean="0"/>
              <a:t>11</a:t>
            </a:fld>
            <a:endParaRPr lang="en-US"/>
          </a:p>
        </p:txBody>
      </p:sp>
    </p:spTree>
    <p:extLst>
      <p:ext uri="{BB962C8B-B14F-4D97-AF65-F5344CB8AC3E}">
        <p14:creationId xmlns:p14="http://schemas.microsoft.com/office/powerpoint/2010/main" val="1200679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cleaned and joined the datasets. Our master dataset included over 30 columns across health behaviors, outcomes, and demographic indicators. This allowed for a multi-dimensional analysis.</a:t>
            </a:r>
          </a:p>
        </p:txBody>
      </p:sp>
      <p:sp>
        <p:nvSpPr>
          <p:cNvPr id="4" name="Slide Number Placeholder 3"/>
          <p:cNvSpPr>
            <a:spLocks noGrp="1"/>
          </p:cNvSpPr>
          <p:nvPr>
            <p:ph type="sldNum" sz="quarter" idx="5"/>
          </p:nvPr>
        </p:nvSpPr>
        <p:spPr/>
        <p:txBody>
          <a:bodyPr/>
          <a:lstStyle/>
          <a:p>
            <a:fld id="{354B7623-3424-4EDB-871C-B998C2F4B43B}" type="slidenum">
              <a:rPr lang="en-US" smtClean="0"/>
              <a:t>12</a:t>
            </a:fld>
            <a:endParaRPr lang="en-US"/>
          </a:p>
        </p:txBody>
      </p:sp>
    </p:spTree>
    <p:extLst>
      <p:ext uri="{BB962C8B-B14F-4D97-AF65-F5344CB8AC3E}">
        <p14:creationId xmlns:p14="http://schemas.microsoft.com/office/powerpoint/2010/main" val="3251873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give a little insight into our dataset, this shows the different categories. Many things play into health besides just standard health indicators</a:t>
            </a:r>
          </a:p>
        </p:txBody>
      </p:sp>
      <p:sp>
        <p:nvSpPr>
          <p:cNvPr id="4" name="Slide Number Placeholder 3"/>
          <p:cNvSpPr>
            <a:spLocks noGrp="1"/>
          </p:cNvSpPr>
          <p:nvPr>
            <p:ph type="sldNum" sz="quarter" idx="5"/>
          </p:nvPr>
        </p:nvSpPr>
        <p:spPr/>
        <p:txBody>
          <a:bodyPr/>
          <a:lstStyle/>
          <a:p>
            <a:fld id="{354B7623-3424-4EDB-871C-B998C2F4B43B}" type="slidenum">
              <a:rPr lang="en-US" smtClean="0"/>
              <a:t>13</a:t>
            </a:fld>
            <a:endParaRPr lang="en-US"/>
          </a:p>
        </p:txBody>
      </p:sp>
    </p:spTree>
    <p:extLst>
      <p:ext uri="{BB962C8B-B14F-4D97-AF65-F5344CB8AC3E}">
        <p14:creationId xmlns:p14="http://schemas.microsoft.com/office/powerpoint/2010/main" val="1303323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Tableau for visualizing trends, Excel for correlation matrices, Orange for decision tree modeling, and tools like ChatGPT and Julius for exploratory insights. This blend of traditional and AI-driven analysis gave us deeper confidence in our conclusions.</a:t>
            </a:r>
          </a:p>
        </p:txBody>
      </p:sp>
      <p:sp>
        <p:nvSpPr>
          <p:cNvPr id="4" name="Slide Number Placeholder 3"/>
          <p:cNvSpPr>
            <a:spLocks noGrp="1"/>
          </p:cNvSpPr>
          <p:nvPr>
            <p:ph type="sldNum" sz="quarter" idx="5"/>
          </p:nvPr>
        </p:nvSpPr>
        <p:spPr/>
        <p:txBody>
          <a:bodyPr/>
          <a:lstStyle/>
          <a:p>
            <a:fld id="{354B7623-3424-4EDB-871C-B998C2F4B43B}" type="slidenum">
              <a:rPr lang="en-US" smtClean="0"/>
              <a:t>14</a:t>
            </a:fld>
            <a:endParaRPr lang="en-US"/>
          </a:p>
        </p:txBody>
      </p:sp>
    </p:spTree>
    <p:extLst>
      <p:ext uri="{BB962C8B-B14F-4D97-AF65-F5344CB8AC3E}">
        <p14:creationId xmlns:p14="http://schemas.microsoft.com/office/powerpoint/2010/main" val="3030213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9D41FAD-9B2C-497C-8070-473640517F0E}"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A5C87-DF58-40C8-B092-1DE63DB4547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39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967CFB-71CF-4C9B-9000-EC085256A690}"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3923435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A564F-5414-4081-8BA6-6EE8264F4645}"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3862856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6562E4-457D-4787-B434-A72B7BD4527C}"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396166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F2FBF4-C279-4823-BBD3-8ACAC96EFF76}" type="datetime1">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5A5C87-DF58-40C8-B092-1DE63DB4547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67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1614F3-36D5-4E3D-92E4-AF96FE49C7C6}"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2280969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0A7D57-C78E-42E6-BA98-5D26C62D01B6}" type="datetime1">
              <a:rPr lang="en-US" smtClean="0"/>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1350197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7E49AF-24A2-4C5E-8A6D-B2154961D955}" type="datetime1">
              <a:rPr lang="en-US" smtClean="0"/>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127862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AC55425-FC9A-494A-B62A-62B5269DBBC5}" type="datetime1">
              <a:rPr lang="en-US" smtClean="0"/>
              <a:t>5/7/2025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3804229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22C44E5-3BF9-4E35-8E5F-1A2E6D2D59CF}" type="datetime1">
              <a:rPr lang="en-US" smtClean="0"/>
              <a:t>5/7/2025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65A5C87-DF58-40C8-B092-1DE63DB4547E}" type="slidenum">
              <a:rPr lang="en-US" smtClean="0"/>
              <a:t>‹#›</a:t>
            </a:fld>
            <a:endParaRPr lang="en-US"/>
          </a:p>
        </p:txBody>
      </p:sp>
    </p:spTree>
    <p:extLst>
      <p:ext uri="{BB962C8B-B14F-4D97-AF65-F5344CB8AC3E}">
        <p14:creationId xmlns:p14="http://schemas.microsoft.com/office/powerpoint/2010/main" val="3015722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901808-365E-4AF9-A7EF-F0DF6E80285A}" type="datetime1">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5A5C87-DF58-40C8-B092-1DE63DB4547E}" type="slidenum">
              <a:rPr lang="en-US" smtClean="0"/>
              <a:t>‹#›</a:t>
            </a:fld>
            <a:endParaRPr lang="en-US"/>
          </a:p>
        </p:txBody>
      </p:sp>
    </p:spTree>
    <p:extLst>
      <p:ext uri="{BB962C8B-B14F-4D97-AF65-F5344CB8AC3E}">
        <p14:creationId xmlns:p14="http://schemas.microsoft.com/office/powerpoint/2010/main" val="3821112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212617C-D55E-4437-88FD-1E920D26A2C9}" type="datetime1">
              <a:rPr lang="en-US" smtClean="0"/>
              <a:t>5/7/2025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4917615-2DB4-4DAA-9DE3-B2B689A846E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62446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1.jpeg"/><Relationship Id="rId7"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jpeg"/><Relationship Id="rId7"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4.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89754" y="639097"/>
            <a:ext cx="6253317" cy="3686015"/>
          </a:xfrm>
        </p:spPr>
        <p:txBody>
          <a:bodyPr>
            <a:normAutofit/>
          </a:bodyPr>
          <a:lstStyle/>
          <a:p>
            <a:r>
              <a:rPr lang="en-US" sz="7400"/>
              <a:t>Health Status Predictors of Cost and Deaths</a:t>
            </a:r>
          </a:p>
        </p:txBody>
      </p:sp>
      <p:sp>
        <p:nvSpPr>
          <p:cNvPr id="6" name="Subtitle 5">
            <a:extLst>
              <a:ext uri="{FF2B5EF4-FFF2-40B4-BE49-F238E27FC236}">
                <a16:creationId xmlns:a16="http://schemas.microsoft.com/office/drawing/2014/main" id="{150093B7-F7E0-3C12-701C-04FB1BFED27F}"/>
              </a:ext>
            </a:extLst>
          </p:cNvPr>
          <p:cNvSpPr>
            <a:spLocks noGrp="1"/>
          </p:cNvSpPr>
          <p:nvPr>
            <p:ph type="subTitle" idx="1"/>
          </p:nvPr>
        </p:nvSpPr>
        <p:spPr>
          <a:xfrm>
            <a:off x="5289753" y="4455621"/>
            <a:ext cx="6269347" cy="442950"/>
          </a:xfrm>
        </p:spPr>
        <p:txBody>
          <a:bodyPr vert="horz" lIns="91440" tIns="45720" rIns="91440" bIns="45720" rtlCol="0">
            <a:normAutofit/>
          </a:bodyPr>
          <a:lstStyle/>
          <a:p>
            <a:r>
              <a:rPr lang="en-US" sz="2200" err="1">
                <a:solidFill>
                  <a:schemeClr val="tx1">
                    <a:lumMod val="85000"/>
                    <a:lumOff val="15000"/>
                  </a:schemeClr>
                </a:solidFill>
              </a:rPr>
              <a:t>AArete</a:t>
            </a:r>
            <a:r>
              <a:rPr lang="en-US" sz="2200">
                <a:solidFill>
                  <a:schemeClr val="tx1">
                    <a:lumMod val="85000"/>
                    <a:lumOff val="15000"/>
                  </a:schemeClr>
                </a:solidFill>
              </a:rPr>
              <a:t> Group 2</a:t>
            </a:r>
          </a:p>
        </p:txBody>
      </p:sp>
      <p:pic>
        <p:nvPicPr>
          <p:cNvPr id="4" name="Picture 3" descr="Aarete Named to World's Best Consulting Firms for Third Year — Allison  Sagraves">
            <a:extLst>
              <a:ext uri="{FF2B5EF4-FFF2-40B4-BE49-F238E27FC236}">
                <a16:creationId xmlns:a16="http://schemas.microsoft.com/office/drawing/2014/main" id="{574D9456-9636-AC4C-3814-D578C4E4295F}"/>
              </a:ext>
            </a:extLst>
          </p:cNvPr>
          <p:cNvPicPr>
            <a:picLocks noChangeAspect="1"/>
          </p:cNvPicPr>
          <p:nvPr/>
        </p:nvPicPr>
        <p:blipFill>
          <a:blip r:embed="rId2"/>
          <a:stretch>
            <a:fillRect/>
          </a:stretch>
        </p:blipFill>
        <p:spPr>
          <a:xfrm>
            <a:off x="633999" y="1163529"/>
            <a:ext cx="4001315" cy="4001315"/>
          </a:xfrm>
          <a:prstGeom prst="rect">
            <a:avLst/>
          </a:prstGeom>
        </p:spPr>
      </p:pic>
      <p:cxnSp>
        <p:nvCxnSpPr>
          <p:cNvPr id="13" name="Straight Connector 12">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6147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AC401F-569F-122B-014B-41CCB6C24FBD}"/>
              </a:ext>
            </a:extLst>
          </p:cNvPr>
          <p:cNvSpPr>
            <a:spLocks noGrp="1"/>
          </p:cNvSpPr>
          <p:nvPr>
            <p:ph type="ctrTitle"/>
          </p:nvPr>
        </p:nvSpPr>
        <p:spPr>
          <a:xfrm>
            <a:off x="4348952" y="643467"/>
            <a:ext cx="7172487" cy="5054008"/>
          </a:xfrm>
        </p:spPr>
        <p:txBody>
          <a:bodyPr anchor="ctr">
            <a:normAutofit/>
          </a:bodyPr>
          <a:lstStyle/>
          <a:p>
            <a:r>
              <a:rPr lang="en-US" sz="6600">
                <a:solidFill>
                  <a:schemeClr val="tx2"/>
                </a:solidFill>
              </a:rPr>
              <a:t>Approach</a:t>
            </a:r>
          </a:p>
        </p:txBody>
      </p:sp>
      <p:cxnSp>
        <p:nvCxnSpPr>
          <p:cNvPr id="12" name="Straight Connector 11">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612777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7F82259-6DC6-40BE-84AB-3D4BDA537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394"/>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8624" y="634946"/>
            <a:ext cx="4821283" cy="1450757"/>
          </a:xfrm>
        </p:spPr>
        <p:txBody>
          <a:bodyPr>
            <a:normAutofit/>
          </a:bodyPr>
          <a:lstStyle/>
          <a:p>
            <a:r>
              <a:t>Data </a:t>
            </a:r>
            <a:r>
              <a:rPr lang="en-US"/>
              <a:t>Collection</a:t>
            </a:r>
            <a:endParaRPr/>
          </a:p>
        </p:txBody>
      </p:sp>
      <p:cxnSp>
        <p:nvCxnSpPr>
          <p:cNvPr id="17" name="Straight Connector 16">
            <a:extLst>
              <a:ext uri="{FF2B5EF4-FFF2-40B4-BE49-F238E27FC236}">
                <a16:creationId xmlns:a16="http://schemas.microsoft.com/office/drawing/2014/main" id="{D8969DA3-1975-44C7-B7ED-053710F945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25071"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28624" y="2198914"/>
            <a:ext cx="4821283" cy="3670180"/>
          </a:xfrm>
        </p:spPr>
        <p:txBody>
          <a:bodyPr vert="horz" lIns="91440" tIns="45720" rIns="91440" bIns="45720" rtlCol="0">
            <a:normAutofit/>
          </a:bodyPr>
          <a:lstStyle/>
          <a:p>
            <a:r>
              <a:rPr sz="3200"/>
              <a:t>KFF Health Data</a:t>
            </a:r>
          </a:p>
          <a:p>
            <a:r>
              <a:rPr sz="3200"/>
              <a:t>CDC (NCHS)</a:t>
            </a:r>
          </a:p>
          <a:p>
            <a:r>
              <a:rPr sz="3200"/>
              <a:t>Healthdata.gov</a:t>
            </a:r>
          </a:p>
          <a:p>
            <a:r>
              <a:rPr sz="3200"/>
              <a:t>Data.gov</a:t>
            </a:r>
            <a:endParaRPr lang="en-US" sz="3200"/>
          </a:p>
          <a:p>
            <a:r>
              <a:rPr lang="en-US" sz="3200"/>
              <a:t>County Health Rankings</a:t>
            </a:r>
            <a:endParaRPr sz="3200"/>
          </a:p>
          <a:p>
            <a:pPr marL="0" indent="0">
              <a:buNone/>
            </a:pPr>
            <a:endParaRPr lang="en-US"/>
          </a:p>
        </p:txBody>
      </p:sp>
      <p:sp>
        <p:nvSpPr>
          <p:cNvPr id="19" name="Rectangle 18">
            <a:extLst>
              <a:ext uri="{FF2B5EF4-FFF2-40B4-BE49-F238E27FC236}">
                <a16:creationId xmlns:a16="http://schemas.microsoft.com/office/drawing/2014/main" id="{35490A1A-AA28-463A-AA3C-C84B88ED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691672"/>
            <a:ext cx="2636076" cy="245107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DC Logo, symbol, meaning, history, PNG, brand">
            <a:extLst>
              <a:ext uri="{FF2B5EF4-FFF2-40B4-BE49-F238E27FC236}">
                <a16:creationId xmlns:a16="http://schemas.microsoft.com/office/drawing/2014/main" id="{BE6639E4-86D2-A828-0F87-9D87C826A79C}"/>
              </a:ext>
            </a:extLst>
          </p:cNvPr>
          <p:cNvPicPr>
            <a:picLocks noChangeAspect="1"/>
          </p:cNvPicPr>
          <p:nvPr/>
        </p:nvPicPr>
        <p:blipFill>
          <a:blip r:embed="rId3"/>
          <a:stretch>
            <a:fillRect/>
          </a:stretch>
        </p:blipFill>
        <p:spPr>
          <a:xfrm>
            <a:off x="6280630" y="1283659"/>
            <a:ext cx="2305160" cy="1296652"/>
          </a:xfrm>
          <a:prstGeom prst="rect">
            <a:avLst/>
          </a:prstGeom>
        </p:spPr>
      </p:pic>
      <p:sp>
        <p:nvSpPr>
          <p:cNvPr id="21" name="Rectangle 20">
            <a:extLst>
              <a:ext uri="{FF2B5EF4-FFF2-40B4-BE49-F238E27FC236}">
                <a16:creationId xmlns:a16="http://schemas.microsoft.com/office/drawing/2014/main" id="{9CBAC0BF-B249-46F8-B6CE-50488DCA1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691673"/>
            <a:ext cx="2644595" cy="245107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3DEAAD-C42F-417F-96C1-36AC52AA5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3345545"/>
            <a:ext cx="2631017" cy="248183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ff-logo-and-background-01 - Benchmarks NC">
            <a:extLst>
              <a:ext uri="{FF2B5EF4-FFF2-40B4-BE49-F238E27FC236}">
                <a16:creationId xmlns:a16="http://schemas.microsoft.com/office/drawing/2014/main" id="{8CA17872-B235-9A8D-513B-35B8CC8E019A}"/>
              </a:ext>
            </a:extLst>
          </p:cNvPr>
          <p:cNvPicPr>
            <a:picLocks noChangeAspect="1"/>
          </p:cNvPicPr>
          <p:nvPr/>
        </p:nvPicPr>
        <p:blipFill>
          <a:blip r:embed="rId4"/>
          <a:stretch>
            <a:fillRect/>
          </a:stretch>
        </p:blipFill>
        <p:spPr>
          <a:xfrm>
            <a:off x="6280630" y="3942919"/>
            <a:ext cx="2309420" cy="1299048"/>
          </a:xfrm>
          <a:prstGeom prst="rect">
            <a:avLst/>
          </a:prstGeom>
        </p:spPr>
      </p:pic>
      <p:sp>
        <p:nvSpPr>
          <p:cNvPr id="25" name="Rectangle 24">
            <a:extLst>
              <a:ext uri="{FF2B5EF4-FFF2-40B4-BE49-F238E27FC236}">
                <a16:creationId xmlns:a16="http://schemas.microsoft.com/office/drawing/2014/main" id="{69259C9E-EB60-4136-BFB3-C6AA8EABC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3336707"/>
            <a:ext cx="2644595" cy="249067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ealthData.gov">
            <a:extLst>
              <a:ext uri="{FF2B5EF4-FFF2-40B4-BE49-F238E27FC236}">
                <a16:creationId xmlns:a16="http://schemas.microsoft.com/office/drawing/2014/main" id="{F36B6354-2255-29CA-0A29-FA6DBF54A684}"/>
              </a:ext>
            </a:extLst>
          </p:cNvPr>
          <p:cNvPicPr>
            <a:picLocks noChangeAspect="1"/>
          </p:cNvPicPr>
          <p:nvPr/>
        </p:nvPicPr>
        <p:blipFill>
          <a:blip r:embed="rId5"/>
          <a:stretch>
            <a:fillRect/>
          </a:stretch>
        </p:blipFill>
        <p:spPr>
          <a:xfrm>
            <a:off x="9060532" y="4330946"/>
            <a:ext cx="2331368" cy="542043"/>
          </a:xfrm>
          <a:prstGeom prst="rect">
            <a:avLst/>
          </a:prstGeom>
        </p:spPr>
      </p:pic>
      <p:sp>
        <p:nvSpPr>
          <p:cNvPr id="27" name="Rectangle 26">
            <a:extLst>
              <a:ext uri="{FF2B5EF4-FFF2-40B4-BE49-F238E27FC236}">
                <a16:creationId xmlns:a16="http://schemas.microsoft.com/office/drawing/2014/main" id="{C44B207C-AE62-4FA8-B469-5E0EDADF8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E1354F6-7F92-40AE-A769-AC17DBD95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36CB99D7-C04A-5F89-D3FB-E500291BA8C1}"/>
              </a:ext>
            </a:extLst>
          </p:cNvPr>
          <p:cNvPicPr>
            <a:picLocks noChangeAspect="1"/>
          </p:cNvPicPr>
          <p:nvPr/>
        </p:nvPicPr>
        <p:blipFill>
          <a:blip r:embed="rId6"/>
          <a:stretch>
            <a:fillRect/>
          </a:stretch>
        </p:blipFill>
        <p:spPr>
          <a:xfrm>
            <a:off x="9154504" y="1655237"/>
            <a:ext cx="2143424" cy="5239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08FA-57CD-9F67-27EA-42606EF84A68}"/>
              </a:ext>
            </a:extLst>
          </p:cNvPr>
          <p:cNvSpPr>
            <a:spLocks noGrp="1"/>
          </p:cNvSpPr>
          <p:nvPr>
            <p:ph type="title"/>
          </p:nvPr>
        </p:nvSpPr>
        <p:spPr>
          <a:xfrm>
            <a:off x="1097280" y="286603"/>
            <a:ext cx="10058400" cy="1450757"/>
          </a:xfrm>
        </p:spPr>
        <p:txBody>
          <a:bodyPr>
            <a:normAutofit/>
          </a:bodyPr>
          <a:lstStyle/>
          <a:p>
            <a:r>
              <a:rPr lang="en-US"/>
              <a:t>Creation of Master Dataset</a:t>
            </a:r>
          </a:p>
        </p:txBody>
      </p:sp>
      <p:graphicFrame>
        <p:nvGraphicFramePr>
          <p:cNvPr id="18" name="Content Placeholder 2">
            <a:extLst>
              <a:ext uri="{FF2B5EF4-FFF2-40B4-BE49-F238E27FC236}">
                <a16:creationId xmlns:a16="http://schemas.microsoft.com/office/drawing/2014/main" id="{89FA5FA6-EAA1-25A3-5A81-CE066CCCDA4A}"/>
              </a:ext>
            </a:extLst>
          </p:cNvPr>
          <p:cNvGraphicFramePr>
            <a:graphicFrameLocks noGrp="1"/>
          </p:cNvGraphicFramePr>
          <p:nvPr>
            <p:ph idx="1"/>
            <p:extLst>
              <p:ext uri="{D42A27DB-BD31-4B8C-83A1-F6EECF244321}">
                <p14:modId xmlns:p14="http://schemas.microsoft.com/office/powerpoint/2010/main" val="389380301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6861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Health Categories Present in Master Dataset</a:t>
            </a:r>
          </a:p>
        </p:txBody>
      </p:sp>
      <p:graphicFrame>
        <p:nvGraphicFramePr>
          <p:cNvPr id="7" name="Content Placeholder 2">
            <a:extLst>
              <a:ext uri="{FF2B5EF4-FFF2-40B4-BE49-F238E27FC236}">
                <a16:creationId xmlns:a16="http://schemas.microsoft.com/office/drawing/2014/main" id="{625DECD2-06B8-118F-6879-9D70B77E7D90}"/>
              </a:ext>
            </a:extLst>
          </p:cNvPr>
          <p:cNvGraphicFramePr>
            <a:graphicFrameLocks noGrp="1"/>
          </p:cNvGraphicFramePr>
          <p:nvPr>
            <p:ph idx="1"/>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7F82259-6DC6-40BE-84AB-3D4BDA537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394"/>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8624" y="634946"/>
            <a:ext cx="4821283" cy="1450757"/>
          </a:xfrm>
        </p:spPr>
        <p:txBody>
          <a:bodyPr>
            <a:normAutofit/>
          </a:bodyPr>
          <a:lstStyle/>
          <a:p>
            <a:r>
              <a:t>Analytical Approach</a:t>
            </a:r>
          </a:p>
        </p:txBody>
      </p:sp>
      <p:cxnSp>
        <p:nvCxnSpPr>
          <p:cNvPr id="15" name="Straight Connector 14">
            <a:extLst>
              <a:ext uri="{FF2B5EF4-FFF2-40B4-BE49-F238E27FC236}">
                <a16:creationId xmlns:a16="http://schemas.microsoft.com/office/drawing/2014/main" id="{D8969DA3-1975-44C7-B7ED-053710F945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25071"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28624" y="2198914"/>
            <a:ext cx="4821283" cy="3670180"/>
          </a:xfrm>
        </p:spPr>
        <p:txBody>
          <a:bodyPr vert="horz" lIns="91440" tIns="45720" rIns="91440" bIns="45720" rtlCol="0">
            <a:normAutofit/>
          </a:bodyPr>
          <a:lstStyle/>
          <a:p>
            <a:r>
              <a:rPr lang="en-US"/>
              <a:t>Exploratory Data Analysis (Tableau) </a:t>
            </a:r>
          </a:p>
          <a:p>
            <a:r>
              <a:t>Correlation matrix</a:t>
            </a:r>
            <a:r>
              <a:rPr lang="en-US"/>
              <a:t> (Excel)</a:t>
            </a:r>
          </a:p>
          <a:p>
            <a:r>
              <a:rPr lang="en-US"/>
              <a:t>Decision tree model (Orange for data mining)</a:t>
            </a:r>
          </a:p>
          <a:p>
            <a:r>
              <a:t>AI-supported insights</a:t>
            </a:r>
            <a:r>
              <a:rPr lang="en-US"/>
              <a:t> (Julius and Chat)</a:t>
            </a:r>
            <a:endParaRPr/>
          </a:p>
        </p:txBody>
      </p:sp>
      <p:sp>
        <p:nvSpPr>
          <p:cNvPr id="17" name="Rectangle 16">
            <a:extLst>
              <a:ext uri="{FF2B5EF4-FFF2-40B4-BE49-F238E27FC236}">
                <a16:creationId xmlns:a16="http://schemas.microsoft.com/office/drawing/2014/main" id="{35490A1A-AA28-463A-AA3C-C84B88ED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691672"/>
            <a:ext cx="2636076" cy="245107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cel App Icon">
            <a:extLst>
              <a:ext uri="{FF2B5EF4-FFF2-40B4-BE49-F238E27FC236}">
                <a16:creationId xmlns:a16="http://schemas.microsoft.com/office/drawing/2014/main" id="{7AE7C427-3C22-3B53-7D23-05D82C3C322F}"/>
              </a:ext>
            </a:extLst>
          </p:cNvPr>
          <p:cNvPicPr>
            <a:picLocks noChangeAspect="1"/>
          </p:cNvPicPr>
          <p:nvPr/>
        </p:nvPicPr>
        <p:blipFill>
          <a:blip r:embed="rId3"/>
          <a:stretch>
            <a:fillRect/>
          </a:stretch>
        </p:blipFill>
        <p:spPr>
          <a:xfrm>
            <a:off x="6380278" y="879053"/>
            <a:ext cx="2105864" cy="2105864"/>
          </a:xfrm>
          <a:prstGeom prst="rect">
            <a:avLst/>
          </a:prstGeom>
        </p:spPr>
      </p:pic>
      <p:sp>
        <p:nvSpPr>
          <p:cNvPr id="19" name="Rectangle 18">
            <a:extLst>
              <a:ext uri="{FF2B5EF4-FFF2-40B4-BE49-F238E27FC236}">
                <a16:creationId xmlns:a16="http://schemas.microsoft.com/office/drawing/2014/main" id="{9CBAC0BF-B249-46F8-B6CE-50488DCA1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691673"/>
            <a:ext cx="2644595" cy="245107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Orange Data Mining Icon">
            <a:extLst>
              <a:ext uri="{FF2B5EF4-FFF2-40B4-BE49-F238E27FC236}">
                <a16:creationId xmlns:a16="http://schemas.microsoft.com/office/drawing/2014/main" id="{7D38B776-A683-D117-8CD4-497A0376D8B5}"/>
              </a:ext>
            </a:extLst>
          </p:cNvPr>
          <p:cNvPicPr>
            <a:picLocks noChangeAspect="1"/>
          </p:cNvPicPr>
          <p:nvPr/>
        </p:nvPicPr>
        <p:blipFill>
          <a:blip r:embed="rId4"/>
          <a:stretch>
            <a:fillRect/>
          </a:stretch>
        </p:blipFill>
        <p:spPr>
          <a:xfrm>
            <a:off x="9152936" y="872500"/>
            <a:ext cx="2155094" cy="2155094"/>
          </a:xfrm>
          <a:prstGeom prst="rect">
            <a:avLst/>
          </a:prstGeom>
        </p:spPr>
      </p:pic>
      <p:sp>
        <p:nvSpPr>
          <p:cNvPr id="21" name="Rectangle 20">
            <a:extLst>
              <a:ext uri="{FF2B5EF4-FFF2-40B4-BE49-F238E27FC236}">
                <a16:creationId xmlns:a16="http://schemas.microsoft.com/office/drawing/2014/main" id="{983DEAAD-C42F-417F-96C1-36AC52AA5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4358" y="3345545"/>
            <a:ext cx="2631017" cy="2481832"/>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au Icon.png">
            <a:extLst>
              <a:ext uri="{FF2B5EF4-FFF2-40B4-BE49-F238E27FC236}">
                <a16:creationId xmlns:a16="http://schemas.microsoft.com/office/drawing/2014/main" id="{BDBAA847-7D83-FFAD-646B-9F97034A163D}"/>
              </a:ext>
            </a:extLst>
          </p:cNvPr>
          <p:cNvPicPr>
            <a:picLocks noChangeAspect="1"/>
          </p:cNvPicPr>
          <p:nvPr/>
        </p:nvPicPr>
        <p:blipFill>
          <a:blip r:embed="rId5"/>
          <a:stretch>
            <a:fillRect/>
          </a:stretch>
        </p:blipFill>
        <p:spPr>
          <a:xfrm>
            <a:off x="6375960" y="3533063"/>
            <a:ext cx="2118760" cy="2118760"/>
          </a:xfrm>
          <a:prstGeom prst="rect">
            <a:avLst/>
          </a:prstGeom>
        </p:spPr>
      </p:pic>
      <p:sp>
        <p:nvSpPr>
          <p:cNvPr id="23" name="Rectangle 22">
            <a:extLst>
              <a:ext uri="{FF2B5EF4-FFF2-40B4-BE49-F238E27FC236}">
                <a16:creationId xmlns:a16="http://schemas.microsoft.com/office/drawing/2014/main" id="{69259C9E-EB60-4136-BFB3-C6AA8EABC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8185" y="3336707"/>
            <a:ext cx="2644595" cy="2490670"/>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44B207C-AE62-4FA8-B469-5E0EDADF8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BE1354F6-7F92-40AE-A769-AC17DBD95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E910F522-9D4D-2681-F7A7-58056EF7307E}"/>
              </a:ext>
            </a:extLst>
          </p:cNvPr>
          <p:cNvPicPr>
            <a:picLocks noChangeAspect="1"/>
          </p:cNvPicPr>
          <p:nvPr/>
        </p:nvPicPr>
        <p:blipFill>
          <a:blip r:embed="rId6"/>
          <a:stretch>
            <a:fillRect/>
          </a:stretch>
        </p:blipFill>
        <p:spPr>
          <a:xfrm>
            <a:off x="9056661" y="4097177"/>
            <a:ext cx="2235044" cy="9905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96040-07C5-D89B-DAB5-27866C12FF89}"/>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rPr>
              <a:t>Exploratory Data Analysis</a:t>
            </a:r>
          </a:p>
        </p:txBody>
      </p:sp>
      <p:cxnSp>
        <p:nvCxnSpPr>
          <p:cNvPr id="17" name="Straight Connector 16">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2478452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C78193-EA19-80E2-82C5-11C53DB457A2}"/>
              </a:ext>
            </a:extLst>
          </p:cNvPr>
          <p:cNvPicPr>
            <a:picLocks noChangeAspect="1"/>
          </p:cNvPicPr>
          <p:nvPr/>
        </p:nvPicPr>
        <p:blipFill>
          <a:blip r:embed="rId3"/>
          <a:stretch>
            <a:fillRect/>
          </a:stretch>
        </p:blipFill>
        <p:spPr>
          <a:xfrm>
            <a:off x="2125500" y="480182"/>
            <a:ext cx="8419972" cy="5322367"/>
          </a:xfrm>
          <a:prstGeom prst="rect">
            <a:avLst/>
          </a:prstGeom>
        </p:spPr>
      </p:pic>
      <p:sp>
        <p:nvSpPr>
          <p:cNvPr id="3" name="TextBox 2">
            <a:extLst>
              <a:ext uri="{FF2B5EF4-FFF2-40B4-BE49-F238E27FC236}">
                <a16:creationId xmlns:a16="http://schemas.microsoft.com/office/drawing/2014/main" id="{97AFAEC5-0A57-B1B3-41EE-A49EE15BFB93}"/>
              </a:ext>
            </a:extLst>
          </p:cNvPr>
          <p:cNvSpPr txBox="1"/>
          <p:nvPr/>
        </p:nvSpPr>
        <p:spPr>
          <a:xfrm>
            <a:off x="8026605" y="6484070"/>
            <a:ext cx="41704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KFF, Healthcare Spending 2014-2022</a:t>
            </a:r>
          </a:p>
        </p:txBody>
      </p:sp>
    </p:spTree>
    <p:extLst>
      <p:ext uri="{BB962C8B-B14F-4D97-AF65-F5344CB8AC3E}">
        <p14:creationId xmlns:p14="http://schemas.microsoft.com/office/powerpoint/2010/main" val="1817641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8F17-CF72-14AF-2D0C-4DEF830A8969}"/>
              </a:ext>
            </a:extLst>
          </p:cNvPr>
          <p:cNvSpPr>
            <a:spLocks noGrp="1"/>
          </p:cNvSpPr>
          <p:nvPr>
            <p:ph type="title"/>
          </p:nvPr>
        </p:nvSpPr>
        <p:spPr/>
        <p:txBody>
          <a:bodyPr/>
          <a:lstStyle/>
          <a:p>
            <a:r>
              <a:rPr lang="en-US"/>
              <a:t>Comparing Health and Spending: Best Performing States</a:t>
            </a:r>
          </a:p>
        </p:txBody>
      </p:sp>
      <p:graphicFrame>
        <p:nvGraphicFramePr>
          <p:cNvPr id="3" name="Chart 2">
            <a:extLst>
              <a:ext uri="{FF2B5EF4-FFF2-40B4-BE49-F238E27FC236}">
                <a16:creationId xmlns:a16="http://schemas.microsoft.com/office/drawing/2014/main" id="{5B2E7C85-59F7-33B1-49EE-E95EC3DEC11D}"/>
              </a:ext>
            </a:extLst>
          </p:cNvPr>
          <p:cNvGraphicFramePr>
            <a:graphicFrameLocks/>
          </p:cNvGraphicFramePr>
          <p:nvPr>
            <p:extLst>
              <p:ext uri="{D42A27DB-BD31-4B8C-83A1-F6EECF244321}">
                <p14:modId xmlns:p14="http://schemas.microsoft.com/office/powerpoint/2010/main" val="1561452815"/>
              </p:ext>
            </p:extLst>
          </p:nvPr>
        </p:nvGraphicFramePr>
        <p:xfrm>
          <a:off x="712839" y="2136051"/>
          <a:ext cx="4971860" cy="3395653"/>
        </p:xfrm>
        <a:graphic>
          <a:graphicData uri="http://schemas.openxmlformats.org/drawingml/2006/chart">
            <c:chart xmlns:c="http://schemas.openxmlformats.org/drawingml/2006/chart" xmlns:r="http://schemas.openxmlformats.org/officeDocument/2006/relationships" r:id="rId3"/>
          </a:graphicData>
        </a:graphic>
      </p:graphicFrame>
      <p:sp>
        <p:nvSpPr>
          <p:cNvPr id="6" name="Footer Placeholder 24">
            <a:extLst>
              <a:ext uri="{FF2B5EF4-FFF2-40B4-BE49-F238E27FC236}">
                <a16:creationId xmlns:a16="http://schemas.microsoft.com/office/drawing/2014/main" id="{F9FC8C91-4B74-F670-F9CC-33CDEC1A7FB9}"/>
              </a:ext>
            </a:extLst>
          </p:cNvPr>
          <p:cNvSpPr>
            <a:spLocks noGrp="1"/>
          </p:cNvSpPr>
          <p:nvPr>
            <p:ph type="ftr" sz="quarter" idx="11"/>
          </p:nvPr>
        </p:nvSpPr>
        <p:spPr>
          <a:xfrm>
            <a:off x="7086961" y="6488524"/>
            <a:ext cx="4822804" cy="365125"/>
          </a:xfrm>
        </p:spPr>
        <p:txBody>
          <a:bodyPr/>
          <a:lstStyle/>
          <a:p>
            <a:r>
              <a:rPr lang="en-US" sz="1600">
                <a:solidFill>
                  <a:schemeClr val="bg1"/>
                </a:solidFill>
              </a:rPr>
              <a:t>KFF, Spending and Death Rate Data </a:t>
            </a:r>
            <a:endParaRPr lang="en-US" sz="1600">
              <a:solidFill>
                <a:schemeClr val="bg1"/>
              </a:solidFill>
              <a:ea typeface="Calibri"/>
              <a:cs typeface="Calibri"/>
            </a:endParaRPr>
          </a:p>
        </p:txBody>
      </p:sp>
      <p:graphicFrame>
        <p:nvGraphicFramePr>
          <p:cNvPr id="9" name="Chart 8">
            <a:extLst>
              <a:ext uri="{FF2B5EF4-FFF2-40B4-BE49-F238E27FC236}">
                <a16:creationId xmlns:a16="http://schemas.microsoft.com/office/drawing/2014/main" id="{DB55426C-E486-8FB1-0881-50321881B21E}"/>
              </a:ext>
            </a:extLst>
          </p:cNvPr>
          <p:cNvGraphicFramePr>
            <a:graphicFrameLocks/>
          </p:cNvGraphicFramePr>
          <p:nvPr>
            <p:extLst>
              <p:ext uri="{D42A27DB-BD31-4B8C-83A1-F6EECF244321}">
                <p14:modId xmlns:p14="http://schemas.microsoft.com/office/powerpoint/2010/main" val="4218454872"/>
              </p:ext>
            </p:extLst>
          </p:nvPr>
        </p:nvGraphicFramePr>
        <p:xfrm>
          <a:off x="6096000" y="2136050"/>
          <a:ext cx="4971860" cy="339565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22003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952DA-31B3-8BA1-5C54-BF1BF3041A30}"/>
              </a:ext>
            </a:extLst>
          </p:cNvPr>
          <p:cNvSpPr>
            <a:spLocks noGrp="1"/>
          </p:cNvSpPr>
          <p:nvPr>
            <p:ph type="title"/>
          </p:nvPr>
        </p:nvSpPr>
        <p:spPr/>
        <p:txBody>
          <a:bodyPr/>
          <a:lstStyle/>
          <a:p>
            <a:r>
              <a:rPr lang="en-US"/>
              <a:t>Healthcare Spending Does Not Strongly Predict Better Health Outcomes</a:t>
            </a:r>
          </a:p>
        </p:txBody>
      </p:sp>
      <p:sp>
        <p:nvSpPr>
          <p:cNvPr id="5" name="TextBox 4">
            <a:extLst>
              <a:ext uri="{FF2B5EF4-FFF2-40B4-BE49-F238E27FC236}">
                <a16:creationId xmlns:a16="http://schemas.microsoft.com/office/drawing/2014/main" id="{170DAE23-7525-C212-B47F-9A42233C5ABB}"/>
              </a:ext>
            </a:extLst>
          </p:cNvPr>
          <p:cNvSpPr txBox="1"/>
          <p:nvPr/>
        </p:nvSpPr>
        <p:spPr>
          <a:xfrm>
            <a:off x="1186004" y="2227152"/>
            <a:ext cx="3558012" cy="2031325"/>
          </a:xfrm>
          <a:prstGeom prst="rect">
            <a:avLst/>
          </a:prstGeom>
          <a:noFill/>
        </p:spPr>
        <p:txBody>
          <a:bodyPr wrap="square" rtlCol="0">
            <a:spAutoFit/>
          </a:bodyPr>
          <a:lstStyle/>
          <a:p>
            <a:pPr marL="285750" indent="-285750">
              <a:buFont typeface="Arial" panose="020B0604020202020204" pitchFamily="34" charset="0"/>
              <a:buChar char="•"/>
            </a:pPr>
            <a:r>
              <a:rPr lang="en-US"/>
              <a:t>Very weak correlation between healthcare spending per capita and death rates</a:t>
            </a:r>
          </a:p>
          <a:p>
            <a:endParaRPr lang="en-US"/>
          </a:p>
          <a:p>
            <a:pPr marL="285750" indent="-285750">
              <a:buFont typeface="Arial" panose="020B0604020202020204" pitchFamily="34" charset="0"/>
              <a:buChar char="•"/>
            </a:pPr>
            <a:r>
              <a:rPr lang="en-US"/>
              <a:t>Other factors (like obesity, smoking, and income) likely have stronger impacts on death rates</a:t>
            </a:r>
          </a:p>
        </p:txBody>
      </p:sp>
      <p:sp>
        <p:nvSpPr>
          <p:cNvPr id="6" name="Footer Placeholder 24">
            <a:extLst>
              <a:ext uri="{FF2B5EF4-FFF2-40B4-BE49-F238E27FC236}">
                <a16:creationId xmlns:a16="http://schemas.microsoft.com/office/drawing/2014/main" id="{D6B86A95-4A1E-6136-A673-53D3281C8FEF}"/>
              </a:ext>
            </a:extLst>
          </p:cNvPr>
          <p:cNvSpPr>
            <a:spLocks noGrp="1"/>
          </p:cNvSpPr>
          <p:nvPr>
            <p:ph type="ftr" sz="quarter" idx="11"/>
          </p:nvPr>
        </p:nvSpPr>
        <p:spPr>
          <a:xfrm>
            <a:off x="7142990" y="6488524"/>
            <a:ext cx="4822804" cy="365125"/>
          </a:xfrm>
        </p:spPr>
        <p:txBody>
          <a:bodyPr/>
          <a:lstStyle/>
          <a:p>
            <a:r>
              <a:rPr lang="en-US" sz="1600">
                <a:solidFill>
                  <a:schemeClr val="bg1"/>
                </a:solidFill>
              </a:rPr>
              <a:t>KFF, Spending and Death Rate Data </a:t>
            </a:r>
            <a:endParaRPr lang="en-US" sz="1600">
              <a:solidFill>
                <a:schemeClr val="bg1"/>
              </a:solidFill>
              <a:ea typeface="Calibri"/>
              <a:cs typeface="Calibri"/>
            </a:endParaRPr>
          </a:p>
        </p:txBody>
      </p:sp>
      <p:pic>
        <p:nvPicPr>
          <p:cNvPr id="1026" name="Picture 2" descr="Output image">
            <a:extLst>
              <a:ext uri="{FF2B5EF4-FFF2-40B4-BE49-F238E27FC236}">
                <a16:creationId xmlns:a16="http://schemas.microsoft.com/office/drawing/2014/main" id="{3750F40F-FE84-9BA5-0F9D-16A2D7FAA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472" y="2024998"/>
            <a:ext cx="6349214" cy="378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02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ABB35-1921-817F-11B3-96515A91D0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0441A-D3A8-5B8C-A1CC-EECF6EE4F571}"/>
              </a:ext>
            </a:extLst>
          </p:cNvPr>
          <p:cNvSpPr>
            <a:spLocks noGrp="1"/>
          </p:cNvSpPr>
          <p:nvPr>
            <p:ph type="title"/>
          </p:nvPr>
        </p:nvSpPr>
        <p:spPr/>
        <p:txBody>
          <a:bodyPr>
            <a:normAutofit/>
          </a:bodyPr>
          <a:lstStyle/>
          <a:p>
            <a:r>
              <a:rPr lang="en-US"/>
              <a:t>Average Healthcare Spending and Death Rates Over Time </a:t>
            </a:r>
          </a:p>
        </p:txBody>
      </p:sp>
      <p:pic>
        <p:nvPicPr>
          <p:cNvPr id="7" name="Content Placeholder 6" descr="A graph showing the average healthcare spending per capital/major city&#10;&#10;AI-generated content may be incorrect.">
            <a:extLst>
              <a:ext uri="{FF2B5EF4-FFF2-40B4-BE49-F238E27FC236}">
                <a16:creationId xmlns:a16="http://schemas.microsoft.com/office/drawing/2014/main" id="{15B29063-B90B-F8A5-1705-ACFE0A600A49}"/>
              </a:ext>
            </a:extLst>
          </p:cNvPr>
          <p:cNvPicPr>
            <a:picLocks noGrp="1" noChangeAspect="1"/>
          </p:cNvPicPr>
          <p:nvPr>
            <p:ph idx="1"/>
          </p:nvPr>
        </p:nvPicPr>
        <p:blipFill>
          <a:blip r:embed="rId3"/>
          <a:stretch>
            <a:fillRect/>
          </a:stretch>
        </p:blipFill>
        <p:spPr>
          <a:xfrm>
            <a:off x="739798" y="2467056"/>
            <a:ext cx="5040780" cy="2980008"/>
          </a:xfrm>
        </p:spPr>
      </p:pic>
      <p:pic>
        <p:nvPicPr>
          <p:cNvPr id="8" name="Picture 7" descr="A graph with a line going up&#10;&#10;AI-generated content may be incorrect.">
            <a:extLst>
              <a:ext uri="{FF2B5EF4-FFF2-40B4-BE49-F238E27FC236}">
                <a16:creationId xmlns:a16="http://schemas.microsoft.com/office/drawing/2014/main" id="{9B5B1943-C9DF-210E-5610-8C71A152D90F}"/>
              </a:ext>
            </a:extLst>
          </p:cNvPr>
          <p:cNvPicPr>
            <a:picLocks noChangeAspect="1"/>
          </p:cNvPicPr>
          <p:nvPr/>
        </p:nvPicPr>
        <p:blipFill>
          <a:blip r:embed="rId4"/>
          <a:stretch>
            <a:fillRect/>
          </a:stretch>
        </p:blipFill>
        <p:spPr>
          <a:xfrm>
            <a:off x="6277707" y="2472103"/>
            <a:ext cx="4982308" cy="2992316"/>
          </a:xfrm>
          <a:prstGeom prst="rect">
            <a:avLst/>
          </a:prstGeom>
        </p:spPr>
      </p:pic>
      <p:sp>
        <p:nvSpPr>
          <p:cNvPr id="4" name="Footer Placeholder 24">
            <a:extLst>
              <a:ext uri="{FF2B5EF4-FFF2-40B4-BE49-F238E27FC236}">
                <a16:creationId xmlns:a16="http://schemas.microsoft.com/office/drawing/2014/main" id="{3599B312-F1B6-86A5-819E-F35C4D8F1CE2}"/>
              </a:ext>
            </a:extLst>
          </p:cNvPr>
          <p:cNvSpPr>
            <a:spLocks noGrp="1"/>
          </p:cNvSpPr>
          <p:nvPr>
            <p:ph type="ftr" sz="quarter" idx="11"/>
          </p:nvPr>
        </p:nvSpPr>
        <p:spPr>
          <a:xfrm>
            <a:off x="7371910" y="6493007"/>
            <a:ext cx="4822804" cy="365125"/>
          </a:xfrm>
        </p:spPr>
        <p:txBody>
          <a:bodyPr/>
          <a:lstStyle/>
          <a:p>
            <a:r>
              <a:rPr lang="en-US" sz="1600">
                <a:solidFill>
                  <a:schemeClr val="bg1"/>
                </a:solidFill>
              </a:rPr>
              <a:t>KFF, Spending and Death Rate Data</a:t>
            </a:r>
            <a:endParaRPr lang="en-US" sz="1600">
              <a:solidFill>
                <a:schemeClr val="bg1"/>
              </a:solidFill>
              <a:ea typeface="Calibri"/>
              <a:cs typeface="Calibri"/>
            </a:endParaRPr>
          </a:p>
        </p:txBody>
      </p:sp>
    </p:spTree>
    <p:extLst>
      <p:ext uri="{BB962C8B-B14F-4D97-AF65-F5344CB8AC3E}">
        <p14:creationId xmlns:p14="http://schemas.microsoft.com/office/powerpoint/2010/main" val="1118071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7D63D-37A3-E9F6-5066-B9AA228ADEC3}"/>
              </a:ext>
            </a:extLst>
          </p:cNvPr>
          <p:cNvSpPr>
            <a:spLocks noGrp="1"/>
          </p:cNvSpPr>
          <p:nvPr>
            <p:ph type="title"/>
          </p:nvPr>
        </p:nvSpPr>
        <p:spPr/>
        <p:txBody>
          <a:bodyPr/>
          <a:lstStyle/>
          <a:p>
            <a:r>
              <a:rPr lang="en-US"/>
              <a:t>Our Team</a:t>
            </a:r>
          </a:p>
        </p:txBody>
      </p:sp>
      <p:sp>
        <p:nvSpPr>
          <p:cNvPr id="8" name="Content Placeholder 1">
            <a:extLst>
              <a:ext uri="{FF2B5EF4-FFF2-40B4-BE49-F238E27FC236}">
                <a16:creationId xmlns:a16="http://schemas.microsoft.com/office/drawing/2014/main" id="{0432414E-AC0E-4E48-A4CB-5FDE70FE2A1B}"/>
              </a:ext>
            </a:extLst>
          </p:cNvPr>
          <p:cNvSpPr>
            <a:spLocks noGrp="1"/>
          </p:cNvSpPr>
          <p:nvPr/>
        </p:nvSpPr>
        <p:spPr>
          <a:xfrm>
            <a:off x="993061" y="4915523"/>
            <a:ext cx="1826629" cy="6676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SzPct val="95000"/>
              <a:buFont typeface="Arial" panose="020B0604020202020204" pitchFamily="34" charset="0"/>
              <a:buNone/>
              <a:defRPr sz="2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457200" indent="0" algn="l" defTabSz="914400" rtl="0" eaLnBrk="1" latinLnBrk="0" hangingPunct="1">
              <a:lnSpc>
                <a:spcPct val="100000"/>
              </a:lnSpc>
              <a:spcBef>
                <a:spcPts val="500"/>
              </a:spcBef>
              <a:buClr>
                <a:schemeClr val="tx2"/>
              </a:buClr>
              <a:buSzPct val="100000"/>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914400" indent="0" algn="l" defTabSz="914400" rtl="0" eaLnBrk="1" latinLnBrk="0" hangingPunct="1">
              <a:lnSpc>
                <a:spcPct val="100000"/>
              </a:lnSpc>
              <a:spcBef>
                <a:spcPts val="500"/>
              </a:spcBef>
              <a:buClr>
                <a:schemeClr val="tx2"/>
              </a:buClr>
              <a:buSzPct val="100000"/>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3716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8288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Charlie Doubet</a:t>
            </a:r>
          </a:p>
        </p:txBody>
      </p:sp>
      <p:sp>
        <p:nvSpPr>
          <p:cNvPr id="11" name="Content Placeholder 9">
            <a:extLst>
              <a:ext uri="{FF2B5EF4-FFF2-40B4-BE49-F238E27FC236}">
                <a16:creationId xmlns:a16="http://schemas.microsoft.com/office/drawing/2014/main" id="{5CC9C77B-FF22-4038-8226-94C8CE49E960}"/>
              </a:ext>
            </a:extLst>
          </p:cNvPr>
          <p:cNvSpPr>
            <a:spLocks noGrp="1"/>
          </p:cNvSpPr>
          <p:nvPr/>
        </p:nvSpPr>
        <p:spPr>
          <a:xfrm>
            <a:off x="3110332" y="4915523"/>
            <a:ext cx="1826629" cy="6676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SzPct val="95000"/>
              <a:buFont typeface="Arial" panose="020B0604020202020204" pitchFamily="34" charset="0"/>
              <a:buNone/>
              <a:defRPr sz="2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457200" indent="0" algn="l" defTabSz="914400" rtl="0" eaLnBrk="1" latinLnBrk="0" hangingPunct="1">
              <a:lnSpc>
                <a:spcPct val="100000"/>
              </a:lnSpc>
              <a:spcBef>
                <a:spcPts val="500"/>
              </a:spcBef>
              <a:buClr>
                <a:schemeClr val="tx2"/>
              </a:buClr>
              <a:buSzPct val="100000"/>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914400" indent="0" algn="l" defTabSz="914400" rtl="0" eaLnBrk="1" latinLnBrk="0" hangingPunct="1">
              <a:lnSpc>
                <a:spcPct val="100000"/>
              </a:lnSpc>
              <a:spcBef>
                <a:spcPts val="500"/>
              </a:spcBef>
              <a:buClr>
                <a:schemeClr val="tx2"/>
              </a:buClr>
              <a:buSzPct val="100000"/>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3716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8288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Eddie Martin</a:t>
            </a:r>
          </a:p>
          <a:p>
            <a:endParaRPr lang="en-US"/>
          </a:p>
        </p:txBody>
      </p:sp>
      <p:sp>
        <p:nvSpPr>
          <p:cNvPr id="14" name="Content Placeholder 7">
            <a:extLst>
              <a:ext uri="{FF2B5EF4-FFF2-40B4-BE49-F238E27FC236}">
                <a16:creationId xmlns:a16="http://schemas.microsoft.com/office/drawing/2014/main" id="{71DEB03A-1E13-47CF-A43E-298A1C52C0AC}"/>
              </a:ext>
            </a:extLst>
          </p:cNvPr>
          <p:cNvSpPr>
            <a:spLocks noGrp="1"/>
          </p:cNvSpPr>
          <p:nvPr/>
        </p:nvSpPr>
        <p:spPr>
          <a:xfrm>
            <a:off x="5208553" y="4921759"/>
            <a:ext cx="1826629" cy="6676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SzPct val="95000"/>
              <a:buFont typeface="Arial" panose="020B0604020202020204" pitchFamily="34" charset="0"/>
              <a:buNone/>
              <a:defRPr sz="2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457200" indent="0" algn="l" defTabSz="914400" rtl="0" eaLnBrk="1" latinLnBrk="0" hangingPunct="1">
              <a:lnSpc>
                <a:spcPct val="100000"/>
              </a:lnSpc>
              <a:spcBef>
                <a:spcPts val="500"/>
              </a:spcBef>
              <a:buClr>
                <a:schemeClr val="tx2"/>
              </a:buClr>
              <a:buSzPct val="100000"/>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914400" indent="0" algn="l" defTabSz="914400" rtl="0" eaLnBrk="1" latinLnBrk="0" hangingPunct="1">
              <a:lnSpc>
                <a:spcPct val="100000"/>
              </a:lnSpc>
              <a:spcBef>
                <a:spcPts val="500"/>
              </a:spcBef>
              <a:buClr>
                <a:schemeClr val="tx2"/>
              </a:buClr>
              <a:buSzPct val="100000"/>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3716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8288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Nathan Bers</a:t>
            </a:r>
          </a:p>
        </p:txBody>
      </p:sp>
      <p:sp>
        <p:nvSpPr>
          <p:cNvPr id="17" name="Content Placeholder 5">
            <a:extLst>
              <a:ext uri="{FF2B5EF4-FFF2-40B4-BE49-F238E27FC236}">
                <a16:creationId xmlns:a16="http://schemas.microsoft.com/office/drawing/2014/main" id="{9E3BC740-2B9A-48E4-BB45-40D7FF936884}"/>
              </a:ext>
            </a:extLst>
          </p:cNvPr>
          <p:cNvSpPr>
            <a:spLocks noGrp="1"/>
          </p:cNvSpPr>
          <p:nvPr/>
        </p:nvSpPr>
        <p:spPr>
          <a:xfrm>
            <a:off x="7325824" y="4881873"/>
            <a:ext cx="1826629" cy="66767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SzPct val="95000"/>
              <a:buFont typeface="Arial" panose="020B0604020202020204" pitchFamily="34" charset="0"/>
              <a:buNone/>
              <a:defRPr sz="2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457200" indent="0" algn="l" defTabSz="914400" rtl="0" eaLnBrk="1" latinLnBrk="0" hangingPunct="1">
              <a:lnSpc>
                <a:spcPct val="100000"/>
              </a:lnSpc>
              <a:spcBef>
                <a:spcPts val="500"/>
              </a:spcBef>
              <a:buClr>
                <a:schemeClr val="tx2"/>
              </a:buClr>
              <a:buSzPct val="100000"/>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914400" indent="0" algn="l" defTabSz="914400" rtl="0" eaLnBrk="1" latinLnBrk="0" hangingPunct="1">
              <a:lnSpc>
                <a:spcPct val="100000"/>
              </a:lnSpc>
              <a:spcBef>
                <a:spcPts val="500"/>
              </a:spcBef>
              <a:buClr>
                <a:schemeClr val="tx2"/>
              </a:buClr>
              <a:buSzPct val="100000"/>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3716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8288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Robert Mullan</a:t>
            </a:r>
          </a:p>
        </p:txBody>
      </p:sp>
      <p:sp>
        <p:nvSpPr>
          <p:cNvPr id="20" name="Content Placeholder 3">
            <a:extLst>
              <a:ext uri="{FF2B5EF4-FFF2-40B4-BE49-F238E27FC236}">
                <a16:creationId xmlns:a16="http://schemas.microsoft.com/office/drawing/2014/main" id="{5D92C7D8-50F4-4594-87C6-32A991763D91}"/>
              </a:ext>
            </a:extLst>
          </p:cNvPr>
          <p:cNvSpPr>
            <a:spLocks noGrp="1"/>
          </p:cNvSpPr>
          <p:nvPr/>
        </p:nvSpPr>
        <p:spPr>
          <a:xfrm>
            <a:off x="9486640" y="4874433"/>
            <a:ext cx="1826629" cy="67511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SzPct val="95000"/>
              <a:buFont typeface="Arial" panose="020B0604020202020204" pitchFamily="34" charset="0"/>
              <a:buNone/>
              <a:defRPr sz="2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457200" indent="0" algn="l" defTabSz="914400" rtl="0" eaLnBrk="1" latinLnBrk="0" hangingPunct="1">
              <a:lnSpc>
                <a:spcPct val="100000"/>
              </a:lnSpc>
              <a:spcBef>
                <a:spcPts val="500"/>
              </a:spcBef>
              <a:buClr>
                <a:schemeClr val="tx2"/>
              </a:buClr>
              <a:buSzPct val="100000"/>
              <a:buFont typeface="Arial" panose="020B0604020202020204" pitchFamily="34" charset="0"/>
              <a:buNone/>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914400" indent="0" algn="l" defTabSz="914400" rtl="0" eaLnBrk="1" latinLnBrk="0" hangingPunct="1">
              <a:lnSpc>
                <a:spcPct val="100000"/>
              </a:lnSpc>
              <a:spcBef>
                <a:spcPts val="500"/>
              </a:spcBef>
              <a:buClr>
                <a:schemeClr val="tx2"/>
              </a:buClr>
              <a:buSzPct val="100000"/>
              <a:buFont typeface="Arial" panose="020B0604020202020204" pitchFamily="34" charset="0"/>
              <a:buNone/>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3716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828800" indent="0" algn="l" defTabSz="914400" rtl="0" eaLnBrk="1" latinLnBrk="0" hangingPunct="1">
              <a:lnSpc>
                <a:spcPct val="100000"/>
              </a:lnSpc>
              <a:spcBef>
                <a:spcPts val="500"/>
              </a:spcBef>
              <a:buClr>
                <a:schemeClr val="tx2"/>
              </a:buClr>
              <a:buSzPct val="100000"/>
              <a:buFont typeface="Arial" panose="020B0604020202020204" pitchFamily="34"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Seth Barker</a:t>
            </a:r>
          </a:p>
          <a:p>
            <a:endParaRPr lang="en-US"/>
          </a:p>
        </p:txBody>
      </p:sp>
      <p:pic>
        <p:nvPicPr>
          <p:cNvPr id="1026" name="Picture 2" descr="A close-up of a person smiling&#10;&#10;AI-generated content may be incorrect.">
            <a:extLst>
              <a:ext uri="{FF2B5EF4-FFF2-40B4-BE49-F238E27FC236}">
                <a16:creationId xmlns:a16="http://schemas.microsoft.com/office/drawing/2014/main" id="{61750DF4-4556-9598-0043-627A1E11E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708" y="2190459"/>
            <a:ext cx="1832437" cy="25718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person in a suit and tie&#10;&#10;AI-generated content may be incorrect.">
            <a:extLst>
              <a:ext uri="{FF2B5EF4-FFF2-40B4-BE49-F238E27FC236}">
                <a16:creationId xmlns:a16="http://schemas.microsoft.com/office/drawing/2014/main" id="{09541D9D-BFFE-0876-9AD4-DCA26F3F3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863" y="2190459"/>
            <a:ext cx="1975319" cy="26270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person in a suit and tie&#10;&#10;AI-generated content may be incorrect.">
            <a:extLst>
              <a:ext uri="{FF2B5EF4-FFF2-40B4-BE49-F238E27FC236}">
                <a16:creationId xmlns:a16="http://schemas.microsoft.com/office/drawing/2014/main" id="{E099F498-2BA7-FF61-973E-335B71C6B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9022813" y="2605772"/>
            <a:ext cx="2582896" cy="17964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arete Named to World's Best Consulting Firms for Third Year — Allison  Sagraves">
            <a:extLst>
              <a:ext uri="{FF2B5EF4-FFF2-40B4-BE49-F238E27FC236}">
                <a16:creationId xmlns:a16="http://schemas.microsoft.com/office/drawing/2014/main" id="{A4912577-EFF8-5D94-C3F0-10866CFA3DCC}"/>
              </a:ext>
            </a:extLst>
          </p:cNvPr>
          <p:cNvPicPr>
            <a:picLocks noChangeAspect="1"/>
          </p:cNvPicPr>
          <p:nvPr/>
        </p:nvPicPr>
        <p:blipFill>
          <a:blip r:embed="rId5"/>
          <a:stretch>
            <a:fillRect/>
          </a:stretch>
        </p:blipFill>
        <p:spPr>
          <a:xfrm>
            <a:off x="10389947" y="-90852"/>
            <a:ext cx="1799303" cy="1799303"/>
          </a:xfrm>
          <a:prstGeom prst="rect">
            <a:avLst/>
          </a:prstGeom>
        </p:spPr>
      </p:pic>
      <p:pic>
        <p:nvPicPr>
          <p:cNvPr id="5" name="Picture 4" descr="A person in a suit and tie&#10;&#10;AI-generated content may be incorrect.">
            <a:extLst>
              <a:ext uri="{FF2B5EF4-FFF2-40B4-BE49-F238E27FC236}">
                <a16:creationId xmlns:a16="http://schemas.microsoft.com/office/drawing/2014/main" id="{02BA0C42-B979-7010-DD18-07B363C8FF0C}"/>
              </a:ext>
            </a:extLst>
          </p:cNvPr>
          <p:cNvPicPr>
            <a:picLocks noChangeAspect="1"/>
          </p:cNvPicPr>
          <p:nvPr/>
        </p:nvPicPr>
        <p:blipFill>
          <a:blip r:embed="rId6"/>
          <a:stretch>
            <a:fillRect/>
          </a:stretch>
        </p:blipFill>
        <p:spPr>
          <a:xfrm>
            <a:off x="7322292" y="2195909"/>
            <a:ext cx="1832437" cy="2634083"/>
          </a:xfrm>
          <a:prstGeom prst="rect">
            <a:avLst/>
          </a:prstGeom>
        </p:spPr>
      </p:pic>
      <p:pic>
        <p:nvPicPr>
          <p:cNvPr id="6" name="Picture 5" descr="A person with curly hair wearing glasses&#10;&#10;AI-generated content may be incorrect.">
            <a:extLst>
              <a:ext uri="{FF2B5EF4-FFF2-40B4-BE49-F238E27FC236}">
                <a16:creationId xmlns:a16="http://schemas.microsoft.com/office/drawing/2014/main" id="{B10DA5D8-42EB-B0FD-1F6C-20A8BF8928B3}"/>
              </a:ext>
            </a:extLst>
          </p:cNvPr>
          <p:cNvPicPr>
            <a:picLocks noChangeAspect="1"/>
          </p:cNvPicPr>
          <p:nvPr/>
        </p:nvPicPr>
        <p:blipFill>
          <a:blip r:embed="rId7"/>
          <a:srcRect l="-173" t="14943" r="-1358" b="-71"/>
          <a:stretch/>
        </p:blipFill>
        <p:spPr>
          <a:xfrm>
            <a:off x="3045508" y="2191798"/>
            <a:ext cx="1827254" cy="2569614"/>
          </a:xfrm>
          <a:prstGeom prst="rect">
            <a:avLst/>
          </a:prstGeom>
        </p:spPr>
      </p:pic>
    </p:spTree>
    <p:extLst>
      <p:ext uri="{BB962C8B-B14F-4D97-AF65-F5344CB8AC3E}">
        <p14:creationId xmlns:p14="http://schemas.microsoft.com/office/powerpoint/2010/main" val="4083326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0" name="Rectangle 1099">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01" name="Rectangle 1100">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02" name="Straight Connector 1101">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03" name="Rectangle 1102">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CB16B-9912-0630-B3F6-0167E163F9B7}"/>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800">
                <a:solidFill>
                  <a:schemeClr val="tx1">
                    <a:lumMod val="85000"/>
                    <a:lumOff val="15000"/>
                  </a:schemeClr>
                </a:solidFill>
              </a:rPr>
              <a:t>Lifestyle Factors Are Strong Predictors of Mortality Rates</a:t>
            </a:r>
          </a:p>
        </p:txBody>
      </p:sp>
      <p:pic>
        <p:nvPicPr>
          <p:cNvPr id="10" name="Picture 9">
            <a:extLst>
              <a:ext uri="{FF2B5EF4-FFF2-40B4-BE49-F238E27FC236}">
                <a16:creationId xmlns:a16="http://schemas.microsoft.com/office/drawing/2014/main" id="{8A194BE0-B982-210C-A8DA-F858EDDDD862}"/>
              </a:ext>
            </a:extLst>
          </p:cNvPr>
          <p:cNvPicPr>
            <a:picLocks noChangeAspect="1"/>
          </p:cNvPicPr>
          <p:nvPr/>
        </p:nvPicPr>
        <p:blipFill>
          <a:blip r:embed="rId3"/>
          <a:stretch>
            <a:fillRect/>
          </a:stretch>
        </p:blipFill>
        <p:spPr>
          <a:xfrm>
            <a:off x="362390" y="999177"/>
            <a:ext cx="3585852" cy="2680424"/>
          </a:xfrm>
          <a:prstGeom prst="rect">
            <a:avLst/>
          </a:prstGeom>
        </p:spPr>
      </p:pic>
      <p:sp>
        <p:nvSpPr>
          <p:cNvPr id="1104" name="Rectangle 1103">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utput image">
            <a:extLst>
              <a:ext uri="{FF2B5EF4-FFF2-40B4-BE49-F238E27FC236}">
                <a16:creationId xmlns:a16="http://schemas.microsoft.com/office/drawing/2014/main" id="{E7E0160A-1339-E333-FDB6-EE56F55AF18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71093" y="962526"/>
            <a:ext cx="3634884" cy="2717075"/>
          </a:xfrm>
          <a:prstGeom prst="rect">
            <a:avLst/>
          </a:prstGeom>
          <a:noFill/>
          <a:extLst>
            <a:ext uri="{909E8E84-426E-40DD-AFC4-6F175D3DCCD1}">
              <a14:hiddenFill xmlns:a14="http://schemas.microsoft.com/office/drawing/2010/main">
                <a:solidFill>
                  <a:srgbClr val="FFFFFF"/>
                </a:solidFill>
              </a14:hiddenFill>
            </a:ext>
          </a:extLst>
        </p:spPr>
      </p:pic>
      <p:sp>
        <p:nvSpPr>
          <p:cNvPr id="1105" name="Rectangle 1104">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tput image">
            <a:extLst>
              <a:ext uri="{FF2B5EF4-FFF2-40B4-BE49-F238E27FC236}">
                <a16:creationId xmlns:a16="http://schemas.microsoft.com/office/drawing/2014/main" id="{DFC43D5A-0835-E83B-D9CB-DCD922A8951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230289" y="1046087"/>
            <a:ext cx="3523096" cy="2633514"/>
          </a:xfrm>
          <a:prstGeom prst="rect">
            <a:avLst/>
          </a:prstGeom>
          <a:noFill/>
          <a:extLst>
            <a:ext uri="{909E8E84-426E-40DD-AFC4-6F175D3DCCD1}">
              <a14:hiddenFill xmlns:a14="http://schemas.microsoft.com/office/drawing/2010/main">
                <a:solidFill>
                  <a:srgbClr val="FFFFFF"/>
                </a:solidFill>
              </a14:hiddenFill>
            </a:ext>
          </a:extLst>
        </p:spPr>
      </p:pic>
      <p:cxnSp>
        <p:nvCxnSpPr>
          <p:cNvPr id="1106" name="Straight Connector 1105">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107" name="Rectangle 1106">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08" name="Rectangle 1107">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8D3DBD07-62F1-CA58-B597-DF26CF265A1D}"/>
              </a:ext>
            </a:extLst>
          </p:cNvPr>
          <p:cNvSpPr txBox="1"/>
          <p:nvPr/>
        </p:nvSpPr>
        <p:spPr>
          <a:xfrm>
            <a:off x="8461975" y="6501672"/>
            <a:ext cx="3691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KFF, Lifestyle Factors Effecting Health</a:t>
            </a:r>
          </a:p>
        </p:txBody>
      </p:sp>
    </p:spTree>
    <p:extLst>
      <p:ext uri="{BB962C8B-B14F-4D97-AF65-F5344CB8AC3E}">
        <p14:creationId xmlns:p14="http://schemas.microsoft.com/office/powerpoint/2010/main" val="135376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35" name="Straight Connector 1034">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7" name="Rectangle 1036">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2820A3-94F9-2BA3-EE8C-5ACAC667E1CF}"/>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3400" kern="1200" spc="-50" baseline="0">
                <a:solidFill>
                  <a:schemeClr val="tx1">
                    <a:lumMod val="75000"/>
                    <a:lumOff val="25000"/>
                  </a:schemeClr>
                </a:solidFill>
                <a:latin typeface="+mj-lt"/>
                <a:ea typeface="+mj-ea"/>
                <a:cs typeface="+mj-cs"/>
              </a:rPr>
              <a:t>Higher Smoking Rates Lead to Higher Mortality</a:t>
            </a:r>
          </a:p>
        </p:txBody>
      </p:sp>
      <p:cxnSp>
        <p:nvCxnSpPr>
          <p:cNvPr id="1039" name="Straight Connector 1038">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3ED30AE-7A39-98FB-C79C-3C62B05489FA}"/>
              </a:ext>
            </a:extLst>
          </p:cNvPr>
          <p:cNvSpPr txBox="1"/>
          <p:nvPr/>
        </p:nvSpPr>
        <p:spPr>
          <a:xfrm>
            <a:off x="7859485" y="2198913"/>
            <a:ext cx="3690257" cy="3755565"/>
          </a:xfrm>
          <a:prstGeom prst="rect">
            <a:avLst/>
          </a:prstGeom>
        </p:spPr>
        <p:txBody>
          <a:bodyPr vert="horz" lIns="0" tIns="45720" rIns="0" bIns="45720" rtlCol="0" anchor="t">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Higher smoking rates drive higher death rates and chronic disease deaths</a:t>
            </a:r>
          </a:p>
          <a:p>
            <a:pPr defTabSz="914400">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Death rates rise by about 42% between low-smoking and high-smoking states</a:t>
            </a:r>
            <a:endParaRPr lang="en-US">
              <a:solidFill>
                <a:schemeClr val="tx1">
                  <a:lumMod val="75000"/>
                  <a:lumOff val="25000"/>
                </a:schemeClr>
              </a:solidFill>
              <a:ea typeface="Calibri"/>
              <a:cs typeface="Calibri"/>
            </a:endParaRPr>
          </a:p>
        </p:txBody>
      </p:sp>
      <p:sp>
        <p:nvSpPr>
          <p:cNvPr id="1041" name="Rectangle 1040">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43" name="Rectangle 1042">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3F8956AC-651A-3C6E-60E8-D19078D5A6F2}"/>
              </a:ext>
            </a:extLst>
          </p:cNvPr>
          <p:cNvPicPr>
            <a:picLocks noChangeAspect="1"/>
          </p:cNvPicPr>
          <p:nvPr/>
        </p:nvPicPr>
        <p:blipFill>
          <a:blip r:embed="rId3"/>
          <a:stretch>
            <a:fillRect/>
          </a:stretch>
        </p:blipFill>
        <p:spPr>
          <a:xfrm>
            <a:off x="733697" y="673078"/>
            <a:ext cx="6679062" cy="4988160"/>
          </a:xfrm>
          <a:prstGeom prst="rect">
            <a:avLst/>
          </a:prstGeom>
        </p:spPr>
      </p:pic>
      <p:sp>
        <p:nvSpPr>
          <p:cNvPr id="3" name="TextBox 2">
            <a:extLst>
              <a:ext uri="{FF2B5EF4-FFF2-40B4-BE49-F238E27FC236}">
                <a16:creationId xmlns:a16="http://schemas.microsoft.com/office/drawing/2014/main" id="{2A1270F8-1A84-F4DD-41B9-4F47EEF72220}"/>
              </a:ext>
            </a:extLst>
          </p:cNvPr>
          <p:cNvSpPr txBox="1"/>
          <p:nvPr/>
        </p:nvSpPr>
        <p:spPr>
          <a:xfrm>
            <a:off x="8510982" y="6403657"/>
            <a:ext cx="36265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KFF, Smoking Rates and Outcomes</a:t>
            </a:r>
          </a:p>
        </p:txBody>
      </p:sp>
    </p:spTree>
    <p:extLst>
      <p:ext uri="{BB962C8B-B14F-4D97-AF65-F5344CB8AC3E}">
        <p14:creationId xmlns:p14="http://schemas.microsoft.com/office/powerpoint/2010/main" val="1566638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C8C8-B913-54D3-0E23-26108CEAD87F}"/>
              </a:ext>
            </a:extLst>
          </p:cNvPr>
          <p:cNvSpPr>
            <a:spLocks noGrp="1"/>
          </p:cNvSpPr>
          <p:nvPr>
            <p:ph type="title"/>
          </p:nvPr>
        </p:nvSpPr>
        <p:spPr/>
        <p:txBody>
          <a:bodyPr/>
          <a:lstStyle/>
          <a:p>
            <a:r>
              <a:rPr lang="en-US"/>
              <a:t>Higher Obesity Rates Lead to Higher Mortality</a:t>
            </a:r>
          </a:p>
        </p:txBody>
      </p:sp>
      <p:pic>
        <p:nvPicPr>
          <p:cNvPr id="4" name="Picture 3">
            <a:extLst>
              <a:ext uri="{FF2B5EF4-FFF2-40B4-BE49-F238E27FC236}">
                <a16:creationId xmlns:a16="http://schemas.microsoft.com/office/drawing/2014/main" id="{517C21F8-0946-22B6-8BCF-30B4D516FCCE}"/>
              </a:ext>
            </a:extLst>
          </p:cNvPr>
          <p:cNvPicPr>
            <a:picLocks noChangeAspect="1"/>
          </p:cNvPicPr>
          <p:nvPr/>
        </p:nvPicPr>
        <p:blipFill>
          <a:blip r:embed="rId3"/>
          <a:stretch>
            <a:fillRect/>
          </a:stretch>
        </p:blipFill>
        <p:spPr>
          <a:xfrm>
            <a:off x="5702875" y="1819176"/>
            <a:ext cx="5754518" cy="4297678"/>
          </a:xfrm>
          <a:prstGeom prst="rect">
            <a:avLst/>
          </a:prstGeom>
        </p:spPr>
      </p:pic>
      <p:sp>
        <p:nvSpPr>
          <p:cNvPr id="6" name="TextBox 5">
            <a:extLst>
              <a:ext uri="{FF2B5EF4-FFF2-40B4-BE49-F238E27FC236}">
                <a16:creationId xmlns:a16="http://schemas.microsoft.com/office/drawing/2014/main" id="{AA7FF668-6C93-3AAE-25CB-A1A9205E00B4}"/>
              </a:ext>
            </a:extLst>
          </p:cNvPr>
          <p:cNvSpPr txBox="1"/>
          <p:nvPr/>
        </p:nvSpPr>
        <p:spPr>
          <a:xfrm>
            <a:off x="1097280" y="1934678"/>
            <a:ext cx="4340994" cy="1754326"/>
          </a:xfrm>
          <a:prstGeom prst="rect">
            <a:avLst/>
          </a:prstGeom>
          <a:noFill/>
        </p:spPr>
        <p:txBody>
          <a:bodyPr wrap="square" rtlCol="0">
            <a:spAutoFit/>
          </a:bodyPr>
          <a:lstStyle/>
          <a:p>
            <a:pPr marL="285750" indent="-285750">
              <a:buFont typeface="Arial" panose="020B0604020202020204" pitchFamily="34" charset="0"/>
              <a:buChar char="•"/>
            </a:pPr>
            <a:r>
              <a:rPr lang="en-US"/>
              <a:t>Higher obesity rates show higher death rates across the U.S.</a:t>
            </a:r>
          </a:p>
          <a:p>
            <a:endParaRPr lang="en-US"/>
          </a:p>
          <a:p>
            <a:pPr marL="285750" indent="-285750">
              <a:buFont typeface="Arial" panose="020B0604020202020204" pitchFamily="34" charset="0"/>
              <a:buChar char="•"/>
            </a:pPr>
            <a:r>
              <a:rPr lang="en-US"/>
              <a:t>Obesity is strongly linked to chronic diseases like diabetes, heart disease, and cancer</a:t>
            </a:r>
          </a:p>
        </p:txBody>
      </p:sp>
      <p:sp>
        <p:nvSpPr>
          <p:cNvPr id="3" name="TextBox 2">
            <a:extLst>
              <a:ext uri="{FF2B5EF4-FFF2-40B4-BE49-F238E27FC236}">
                <a16:creationId xmlns:a16="http://schemas.microsoft.com/office/drawing/2014/main" id="{A935CF61-B29B-E098-904F-2274601AA703}"/>
              </a:ext>
            </a:extLst>
          </p:cNvPr>
          <p:cNvSpPr txBox="1"/>
          <p:nvPr/>
        </p:nvSpPr>
        <p:spPr>
          <a:xfrm>
            <a:off x="7858288" y="6452664"/>
            <a:ext cx="4050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KFF, Health Indicators Effecting Mortality</a:t>
            </a:r>
            <a:endParaRPr lang="en-US">
              <a:solidFill>
                <a:schemeClr val="bg1"/>
              </a:solidFill>
            </a:endParaRPr>
          </a:p>
        </p:txBody>
      </p:sp>
    </p:spTree>
    <p:extLst>
      <p:ext uri="{BB962C8B-B14F-4D97-AF65-F5344CB8AC3E}">
        <p14:creationId xmlns:p14="http://schemas.microsoft.com/office/powerpoint/2010/main" val="281492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E14809C-AB06-455C-9E09-733EC00DD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F9612D73-1056-4289-A977-92C9190C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44C5A9E5-0F35-4AA6-AF26-B90A2D47B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0074B2-D643-2518-BC78-61D3C73934A7}"/>
              </a:ext>
            </a:extLst>
          </p:cNvPr>
          <p:cNvPicPr>
            <a:picLocks noChangeAspect="1"/>
          </p:cNvPicPr>
          <p:nvPr/>
        </p:nvPicPr>
        <p:blipFill>
          <a:blip r:embed="rId3"/>
          <a:stretch>
            <a:fillRect/>
          </a:stretch>
        </p:blipFill>
        <p:spPr>
          <a:xfrm>
            <a:off x="146576" y="1230735"/>
            <a:ext cx="5948731" cy="3955906"/>
          </a:xfrm>
          <a:prstGeom prst="rect">
            <a:avLst/>
          </a:prstGeom>
        </p:spPr>
      </p:pic>
      <p:pic>
        <p:nvPicPr>
          <p:cNvPr id="9" name="Picture 8">
            <a:extLst>
              <a:ext uri="{FF2B5EF4-FFF2-40B4-BE49-F238E27FC236}">
                <a16:creationId xmlns:a16="http://schemas.microsoft.com/office/drawing/2014/main" id="{5C2E5D5F-1D70-3E92-077A-063DCA829E6F}"/>
              </a:ext>
            </a:extLst>
          </p:cNvPr>
          <p:cNvPicPr>
            <a:picLocks noChangeAspect="1"/>
          </p:cNvPicPr>
          <p:nvPr/>
        </p:nvPicPr>
        <p:blipFill>
          <a:blip r:embed="rId4"/>
          <a:stretch>
            <a:fillRect/>
          </a:stretch>
        </p:blipFill>
        <p:spPr>
          <a:xfrm>
            <a:off x="6185887" y="1233455"/>
            <a:ext cx="6006114" cy="3753820"/>
          </a:xfrm>
          <a:prstGeom prst="rect">
            <a:avLst/>
          </a:prstGeom>
        </p:spPr>
      </p:pic>
      <p:sp>
        <p:nvSpPr>
          <p:cNvPr id="20" name="Rectangle 19">
            <a:extLst>
              <a:ext uri="{FF2B5EF4-FFF2-40B4-BE49-F238E27FC236}">
                <a16:creationId xmlns:a16="http://schemas.microsoft.com/office/drawing/2014/main" id="{4D9DB69D-7E48-4FDF-806E-F0B4BF00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846BF69C-4724-4F8D-8EA6-1487E9C9C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Footer Placeholder 24">
            <a:extLst>
              <a:ext uri="{FF2B5EF4-FFF2-40B4-BE49-F238E27FC236}">
                <a16:creationId xmlns:a16="http://schemas.microsoft.com/office/drawing/2014/main" id="{43D4E1D5-266E-70B1-301C-897AF0685D9D}"/>
              </a:ext>
            </a:extLst>
          </p:cNvPr>
          <p:cNvSpPr>
            <a:spLocks noGrp="1"/>
          </p:cNvSpPr>
          <p:nvPr>
            <p:ph type="ftr" sz="quarter" idx="11"/>
          </p:nvPr>
        </p:nvSpPr>
        <p:spPr>
          <a:xfrm>
            <a:off x="8027935" y="6488843"/>
            <a:ext cx="4822804" cy="365125"/>
          </a:xfrm>
        </p:spPr>
        <p:txBody>
          <a:bodyPr/>
          <a:lstStyle/>
          <a:p>
            <a:r>
              <a:rPr lang="en-US" sz="1200" dirty="0">
                <a:solidFill>
                  <a:schemeClr val="bg1"/>
                </a:solidFill>
              </a:rPr>
              <a:t>Data from  KFF and Health County ranking</a:t>
            </a:r>
            <a:endParaRPr lang="en-US" sz="1200" dirty="0">
              <a:solidFill>
                <a:schemeClr val="bg1"/>
              </a:solidFill>
              <a:ea typeface="Calibri"/>
              <a:cs typeface="Calibri"/>
            </a:endParaRPr>
          </a:p>
        </p:txBody>
      </p:sp>
    </p:spTree>
    <p:extLst>
      <p:ext uri="{BB962C8B-B14F-4D97-AF65-F5344CB8AC3E}">
        <p14:creationId xmlns:p14="http://schemas.microsoft.com/office/powerpoint/2010/main" val="277877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C62ACBD-900B-B890-93C6-98E13804239A}"/>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a:solidFill>
                  <a:schemeClr val="tx1">
                    <a:lumMod val="85000"/>
                    <a:lumOff val="15000"/>
                  </a:schemeClr>
                </a:solidFill>
              </a:rPr>
              <a:t>The Southeast Takes up most deaths per 100,000 within the US</a:t>
            </a:r>
          </a:p>
        </p:txBody>
      </p:sp>
      <p:pic>
        <p:nvPicPr>
          <p:cNvPr id="2" name="Picture 1" descr="A map of the united states&#10;&#10;AI-generated content may be incorrect.">
            <a:extLst>
              <a:ext uri="{FF2B5EF4-FFF2-40B4-BE49-F238E27FC236}">
                <a16:creationId xmlns:a16="http://schemas.microsoft.com/office/drawing/2014/main" id="{2776BF70-C20C-AB67-3751-444E862C098D}"/>
              </a:ext>
            </a:extLst>
          </p:cNvPr>
          <p:cNvPicPr>
            <a:picLocks noChangeAspect="1"/>
          </p:cNvPicPr>
          <p:nvPr/>
        </p:nvPicPr>
        <p:blipFill>
          <a:blip r:embed="rId3"/>
          <a:stretch>
            <a:fillRect/>
          </a:stretch>
        </p:blipFill>
        <p:spPr>
          <a:xfrm>
            <a:off x="2562228" y="629195"/>
            <a:ext cx="6686626" cy="4223221"/>
          </a:xfrm>
          <a:prstGeom prst="rect">
            <a:avLst/>
          </a:prstGeom>
        </p:spPr>
      </p:pic>
      <p:cxnSp>
        <p:nvCxnSpPr>
          <p:cNvPr id="52" name="Straight Connector 51">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24">
            <a:extLst>
              <a:ext uri="{FF2B5EF4-FFF2-40B4-BE49-F238E27FC236}">
                <a16:creationId xmlns:a16="http://schemas.microsoft.com/office/drawing/2014/main" id="{064F3E2F-783A-3DF2-4AFE-6908591C0682}"/>
              </a:ext>
            </a:extLst>
          </p:cNvPr>
          <p:cNvSpPr>
            <a:spLocks noGrp="1"/>
          </p:cNvSpPr>
          <p:nvPr>
            <p:ph type="ftr" sz="quarter" idx="11"/>
          </p:nvPr>
        </p:nvSpPr>
        <p:spPr>
          <a:xfrm>
            <a:off x="7984392" y="6401757"/>
            <a:ext cx="4822804" cy="365125"/>
          </a:xfrm>
        </p:spPr>
        <p:txBody>
          <a:bodyPr/>
          <a:lstStyle/>
          <a:p>
            <a:r>
              <a:rPr lang="en-US" sz="1200" dirty="0">
                <a:solidFill>
                  <a:schemeClr val="bg1"/>
                </a:solidFill>
              </a:rPr>
              <a:t>Data from  KFF and Health County ranking</a:t>
            </a:r>
            <a:endParaRPr lang="en-US" sz="1200" dirty="0">
              <a:solidFill>
                <a:schemeClr val="bg1"/>
              </a:solidFill>
              <a:ea typeface="Calibri"/>
              <a:cs typeface="Calibri"/>
            </a:endParaRPr>
          </a:p>
        </p:txBody>
      </p:sp>
    </p:spTree>
    <p:extLst>
      <p:ext uri="{BB962C8B-B14F-4D97-AF65-F5344CB8AC3E}">
        <p14:creationId xmlns:p14="http://schemas.microsoft.com/office/powerpoint/2010/main" val="71706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5114A30-CF12-A474-1C9C-BEC21F1AF641}"/>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300">
                <a:solidFill>
                  <a:schemeClr val="tx1">
                    <a:lumMod val="85000"/>
                    <a:lumOff val="15000"/>
                  </a:schemeClr>
                </a:solidFill>
              </a:rPr>
              <a:t>The Southeast continues to rank highest in Deaths for specific outcomes</a:t>
            </a:r>
          </a:p>
        </p:txBody>
      </p:sp>
      <p:pic>
        <p:nvPicPr>
          <p:cNvPr id="4" name="Picture 3" descr="A map of the united states&#10;&#10;AI-generated content may be incorrect.">
            <a:extLst>
              <a:ext uri="{FF2B5EF4-FFF2-40B4-BE49-F238E27FC236}">
                <a16:creationId xmlns:a16="http://schemas.microsoft.com/office/drawing/2014/main" id="{71BE38AC-CD71-E0AC-D2C9-3DFB246627D2}"/>
              </a:ext>
            </a:extLst>
          </p:cNvPr>
          <p:cNvPicPr>
            <a:picLocks noChangeAspect="1"/>
          </p:cNvPicPr>
          <p:nvPr/>
        </p:nvPicPr>
        <p:blipFill>
          <a:blip r:embed="rId3"/>
          <a:stretch>
            <a:fillRect/>
          </a:stretch>
        </p:blipFill>
        <p:spPr>
          <a:xfrm>
            <a:off x="635458" y="1393780"/>
            <a:ext cx="3312784" cy="2095335"/>
          </a:xfrm>
          <a:prstGeom prst="rect">
            <a:avLst/>
          </a:prstGeom>
        </p:spPr>
      </p:pic>
      <p:sp>
        <p:nvSpPr>
          <p:cNvPr id="17" name="Rectangle 16">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the united states&#10;&#10;AI-generated content may be incorrect.">
            <a:extLst>
              <a:ext uri="{FF2B5EF4-FFF2-40B4-BE49-F238E27FC236}">
                <a16:creationId xmlns:a16="http://schemas.microsoft.com/office/drawing/2014/main" id="{30A4D07B-391D-AA60-95CA-1A1C0D5A7481}"/>
              </a:ext>
            </a:extLst>
          </p:cNvPr>
          <p:cNvPicPr>
            <a:picLocks noChangeAspect="1"/>
          </p:cNvPicPr>
          <p:nvPr/>
        </p:nvPicPr>
        <p:blipFill>
          <a:blip r:embed="rId4"/>
          <a:stretch>
            <a:fillRect/>
          </a:stretch>
        </p:blipFill>
        <p:spPr>
          <a:xfrm>
            <a:off x="4432872" y="1393780"/>
            <a:ext cx="3312785" cy="2095336"/>
          </a:xfrm>
          <a:prstGeom prst="rect">
            <a:avLst/>
          </a:prstGeom>
        </p:spPr>
      </p:pic>
      <p:sp>
        <p:nvSpPr>
          <p:cNvPr id="19" name="Rectangle 18">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map of the united states&#10;&#10;AI-generated content may be incorrect.">
            <a:extLst>
              <a:ext uri="{FF2B5EF4-FFF2-40B4-BE49-F238E27FC236}">
                <a16:creationId xmlns:a16="http://schemas.microsoft.com/office/drawing/2014/main" id="{6CD397F8-C572-0D30-5FFF-0B1518970571}"/>
              </a:ext>
            </a:extLst>
          </p:cNvPr>
          <p:cNvPicPr>
            <a:picLocks noChangeAspect="1"/>
          </p:cNvPicPr>
          <p:nvPr/>
        </p:nvPicPr>
        <p:blipFill>
          <a:blip r:embed="rId5"/>
          <a:stretch>
            <a:fillRect/>
          </a:stretch>
        </p:blipFill>
        <p:spPr>
          <a:xfrm>
            <a:off x="8230289" y="1393780"/>
            <a:ext cx="3312784" cy="2095335"/>
          </a:xfrm>
          <a:prstGeom prst="rect">
            <a:avLst/>
          </a:prstGeom>
        </p:spPr>
      </p:pic>
      <p:cxnSp>
        <p:nvCxnSpPr>
          <p:cNvPr id="21" name="Straight Connector 20">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Footer Placeholder 24">
            <a:extLst>
              <a:ext uri="{FF2B5EF4-FFF2-40B4-BE49-F238E27FC236}">
                <a16:creationId xmlns:a16="http://schemas.microsoft.com/office/drawing/2014/main" id="{1ABA77EC-0DE1-24AC-F6FE-D812D9102965}"/>
              </a:ext>
            </a:extLst>
          </p:cNvPr>
          <p:cNvSpPr>
            <a:spLocks noGrp="1"/>
          </p:cNvSpPr>
          <p:nvPr>
            <p:ph type="ftr" sz="quarter" idx="11"/>
          </p:nvPr>
        </p:nvSpPr>
        <p:spPr>
          <a:xfrm>
            <a:off x="7614278" y="6401757"/>
            <a:ext cx="4822804" cy="365125"/>
          </a:xfrm>
        </p:spPr>
        <p:txBody>
          <a:bodyPr/>
          <a:lstStyle/>
          <a:p>
            <a:r>
              <a:rPr lang="en-US" sz="1200" dirty="0">
                <a:solidFill>
                  <a:schemeClr val="bg1"/>
                </a:solidFill>
              </a:rPr>
              <a:t>Data from  KFF and Health County ranking</a:t>
            </a:r>
            <a:endParaRPr lang="en-US" sz="1200" dirty="0">
              <a:solidFill>
                <a:schemeClr val="bg1"/>
              </a:solidFill>
              <a:ea typeface="Calibri"/>
              <a:cs typeface="Calibri"/>
            </a:endParaRPr>
          </a:p>
        </p:txBody>
      </p:sp>
    </p:spTree>
    <p:extLst>
      <p:ext uri="{BB962C8B-B14F-4D97-AF65-F5344CB8AC3E}">
        <p14:creationId xmlns:p14="http://schemas.microsoft.com/office/powerpoint/2010/main" val="144919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313C5-FC59-1DC5-8A9D-1F42CA312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0420CF-75E7-D96A-7011-5D616FC907B0}"/>
              </a:ext>
            </a:extLst>
          </p:cNvPr>
          <p:cNvSpPr>
            <a:spLocks noGrp="1"/>
          </p:cNvSpPr>
          <p:nvPr>
            <p:ph type="title"/>
          </p:nvPr>
        </p:nvSpPr>
        <p:spPr/>
        <p:txBody>
          <a:bodyPr anchor="ctr">
            <a:normAutofit/>
          </a:bodyPr>
          <a:lstStyle/>
          <a:p>
            <a:r>
              <a:rPr lang="en-US" sz="3700"/>
              <a:t>Higher Health Spending Leads to Less Alzheimer's Deaths</a:t>
            </a:r>
          </a:p>
        </p:txBody>
      </p:sp>
      <p:sp>
        <p:nvSpPr>
          <p:cNvPr id="13" name="Content Placeholder 2">
            <a:extLst>
              <a:ext uri="{FF2B5EF4-FFF2-40B4-BE49-F238E27FC236}">
                <a16:creationId xmlns:a16="http://schemas.microsoft.com/office/drawing/2014/main" id="{DB8A793F-2376-135E-366E-746BC4EB7E1C}"/>
              </a:ext>
            </a:extLst>
          </p:cNvPr>
          <p:cNvSpPr>
            <a:spLocks noGrp="1"/>
          </p:cNvSpPr>
          <p:nvPr>
            <p:ph sz="half" idx="1"/>
          </p:nvPr>
        </p:nvSpPr>
        <p:spPr>
          <a:xfrm>
            <a:off x="399623" y="2267136"/>
            <a:ext cx="5011008" cy="3384210"/>
          </a:xfrm>
        </p:spPr>
        <p:txBody>
          <a:bodyPr vert="horz" lIns="91440" tIns="45720" rIns="91440" bIns="45720" rtlCol="0" anchor="t">
            <a:normAutofit/>
          </a:bodyPr>
          <a:lstStyle/>
          <a:p>
            <a:endParaRPr lang="en-US" sz="2800" dirty="0"/>
          </a:p>
          <a:p>
            <a:r>
              <a:rPr lang="en-US" sz="2800" dirty="0">
                <a:ea typeface="+mn-lt"/>
                <a:cs typeface="+mn-lt"/>
              </a:rPr>
              <a:t>This may be due to earlier diagnosis, better care, and more access to long-term support from higher healthcare spending</a:t>
            </a:r>
            <a:endParaRPr lang="en-US" sz="2800" dirty="0">
              <a:ea typeface="Calibri"/>
              <a:cs typeface="Calibri"/>
            </a:endParaRPr>
          </a:p>
          <a:p>
            <a:endParaRPr lang="en-US" sz="2800" dirty="0">
              <a:ea typeface="Calibri"/>
              <a:cs typeface="Calibri"/>
            </a:endParaRPr>
          </a:p>
          <a:p>
            <a:endParaRPr lang="en-US">
              <a:ea typeface="Calibri"/>
              <a:cs typeface="Calibri"/>
            </a:endParaRPr>
          </a:p>
          <a:p>
            <a:endParaRPr lang="en-US">
              <a:ea typeface="Calibri"/>
              <a:cs typeface="Calibri"/>
            </a:endParaRPr>
          </a:p>
        </p:txBody>
      </p:sp>
      <p:pic>
        <p:nvPicPr>
          <p:cNvPr id="3" name="Picture 2" descr="A graph showing a red line and a line graph&#10;&#10;AI-generated content may be incorrect.">
            <a:extLst>
              <a:ext uri="{FF2B5EF4-FFF2-40B4-BE49-F238E27FC236}">
                <a16:creationId xmlns:a16="http://schemas.microsoft.com/office/drawing/2014/main" id="{A00ED0E6-39B3-6182-DB76-BD9807168F24}"/>
              </a:ext>
            </a:extLst>
          </p:cNvPr>
          <p:cNvPicPr>
            <a:picLocks noChangeAspect="1"/>
          </p:cNvPicPr>
          <p:nvPr/>
        </p:nvPicPr>
        <p:blipFill>
          <a:blip r:embed="rId3"/>
          <a:stretch>
            <a:fillRect/>
          </a:stretch>
        </p:blipFill>
        <p:spPr>
          <a:xfrm>
            <a:off x="5557404" y="1866234"/>
            <a:ext cx="5608604" cy="4181929"/>
          </a:xfrm>
          <a:prstGeom prst="rect">
            <a:avLst/>
          </a:prstGeom>
        </p:spPr>
      </p:pic>
      <p:sp>
        <p:nvSpPr>
          <p:cNvPr id="5" name="Footer Placeholder 24">
            <a:extLst>
              <a:ext uri="{FF2B5EF4-FFF2-40B4-BE49-F238E27FC236}">
                <a16:creationId xmlns:a16="http://schemas.microsoft.com/office/drawing/2014/main" id="{6D7992BC-9825-F579-D9FB-FEB1641E4466}"/>
              </a:ext>
            </a:extLst>
          </p:cNvPr>
          <p:cNvSpPr>
            <a:spLocks noGrp="1"/>
          </p:cNvSpPr>
          <p:nvPr>
            <p:ph type="ftr" sz="quarter" idx="11"/>
          </p:nvPr>
        </p:nvSpPr>
        <p:spPr>
          <a:xfrm>
            <a:off x="7102649" y="6488843"/>
            <a:ext cx="4822804" cy="365125"/>
          </a:xfrm>
        </p:spPr>
        <p:txBody>
          <a:bodyPr/>
          <a:lstStyle/>
          <a:p>
            <a:r>
              <a:rPr lang="en-US" sz="1200">
                <a:solidFill>
                  <a:schemeClr val="bg1"/>
                </a:solidFill>
              </a:rPr>
              <a:t>Spending and Alzheimer's Data Both From KFF</a:t>
            </a:r>
            <a:endParaRPr lang="en-US" sz="1200">
              <a:solidFill>
                <a:schemeClr val="bg1"/>
              </a:solidFill>
              <a:ea typeface="Calibri"/>
              <a:cs typeface="Calibri"/>
            </a:endParaRPr>
          </a:p>
        </p:txBody>
      </p:sp>
    </p:spTree>
    <p:extLst>
      <p:ext uri="{BB962C8B-B14F-4D97-AF65-F5344CB8AC3E}">
        <p14:creationId xmlns:p14="http://schemas.microsoft.com/office/powerpoint/2010/main" val="414704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D125CD-32E1-0562-D71C-724003E4E4DE}"/>
              </a:ext>
            </a:extLst>
          </p:cNvPr>
          <p:cNvPicPr>
            <a:picLocks noChangeAspect="1"/>
          </p:cNvPicPr>
          <p:nvPr/>
        </p:nvPicPr>
        <p:blipFill>
          <a:blip r:embed="rId3"/>
          <a:stretch>
            <a:fillRect/>
          </a:stretch>
        </p:blipFill>
        <p:spPr>
          <a:xfrm>
            <a:off x="643192" y="1640307"/>
            <a:ext cx="5451627" cy="3257345"/>
          </a:xfrm>
          <a:prstGeom prst="rect">
            <a:avLst/>
          </a:prstGeom>
        </p:spPr>
      </p:pic>
      <p:cxnSp>
        <p:nvCxnSpPr>
          <p:cNvPr id="15" name="Straight Connector 14">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Rectangle 1">
            <a:extLst>
              <a:ext uri="{FF2B5EF4-FFF2-40B4-BE49-F238E27FC236}">
                <a16:creationId xmlns:a16="http://schemas.microsoft.com/office/drawing/2014/main" id="{78B8449C-DA55-BE5E-7685-1ACC1DBBBDC8}"/>
              </a:ext>
            </a:extLst>
          </p:cNvPr>
          <p:cNvSpPr>
            <a:spLocks noGrp="1" noChangeArrowheads="1"/>
          </p:cNvSpPr>
          <p:nvPr>
            <p:ph idx="1"/>
          </p:nvPr>
        </p:nvSpPr>
        <p:spPr bwMode="auto">
          <a:xfrm>
            <a:off x="6411684" y="2155372"/>
            <a:ext cx="5127172" cy="242920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i="0" u="none" strike="noStrike" cap="none" normalizeH="0" baseline="0">
                <a:ln>
                  <a:noFill/>
                </a:ln>
                <a:effectLst/>
                <a:latin typeface="Arial" panose="020B0604020202020204" pitchFamily="34" charset="0"/>
              </a:rPr>
              <a:t>States with better food environments, higher vaccination rates, and older populations tend to spend more on healthcare.</a:t>
            </a:r>
          </a:p>
          <a:p>
            <a:pPr marL="0" marR="0" lvl="0" indent="0" defTabSz="914400" rtl="0" eaLnBrk="0" fontAlgn="base" latinLnBrk="0" hangingPunct="0">
              <a:spcBef>
                <a:spcPct val="0"/>
              </a:spcBef>
              <a:spcAft>
                <a:spcPts val="600"/>
              </a:spcAft>
              <a:buClrTx/>
              <a:buSzTx/>
              <a:buFontTx/>
              <a:buChar char="•"/>
              <a:tabLst/>
            </a:pPr>
            <a:r>
              <a:rPr kumimoji="0" lang="en-US" altLang="en-US" i="0" u="none" strike="noStrike" cap="none" normalizeH="0" baseline="0">
                <a:ln>
                  <a:noFill/>
                </a:ln>
                <a:effectLst/>
                <a:latin typeface="Arial" panose="020B0604020202020204" pitchFamily="34" charset="0"/>
              </a:rPr>
              <a:t>Conversely, higher uninsured rates, child populations, and food access limitations are negatively associated with spending.</a:t>
            </a:r>
          </a:p>
        </p:txBody>
      </p:sp>
      <p:sp>
        <p:nvSpPr>
          <p:cNvPr id="17" name="Rectangle 16">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Footer Placeholder 24">
            <a:extLst>
              <a:ext uri="{FF2B5EF4-FFF2-40B4-BE49-F238E27FC236}">
                <a16:creationId xmlns:a16="http://schemas.microsoft.com/office/drawing/2014/main" id="{DEA90668-8AA1-2F70-0D18-9ECACB2D79D8}"/>
              </a:ext>
            </a:extLst>
          </p:cNvPr>
          <p:cNvSpPr>
            <a:spLocks noGrp="1"/>
          </p:cNvSpPr>
          <p:nvPr>
            <p:ph type="ftr" sz="quarter" idx="11"/>
          </p:nvPr>
        </p:nvSpPr>
        <p:spPr>
          <a:xfrm>
            <a:off x="7995278" y="6401757"/>
            <a:ext cx="4822804" cy="365125"/>
          </a:xfrm>
        </p:spPr>
        <p:txBody>
          <a:bodyPr/>
          <a:lstStyle/>
          <a:p>
            <a:r>
              <a:rPr lang="en-US" sz="1200" dirty="0">
                <a:solidFill>
                  <a:schemeClr val="bg1"/>
                </a:solidFill>
              </a:rPr>
              <a:t>Data from  KFF and Health County ranking</a:t>
            </a:r>
            <a:endParaRPr lang="en-US" sz="1200" dirty="0">
              <a:solidFill>
                <a:schemeClr val="bg1"/>
              </a:solidFill>
              <a:ea typeface="Calibri"/>
              <a:cs typeface="Calibri"/>
            </a:endParaRPr>
          </a:p>
        </p:txBody>
      </p:sp>
    </p:spTree>
    <p:extLst>
      <p:ext uri="{BB962C8B-B14F-4D97-AF65-F5344CB8AC3E}">
        <p14:creationId xmlns:p14="http://schemas.microsoft.com/office/powerpoint/2010/main" val="3606700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6509-9269-79BE-F2C8-FD959A3E0E0E}"/>
              </a:ext>
            </a:extLst>
          </p:cNvPr>
          <p:cNvSpPr>
            <a:spLocks noGrp="1"/>
          </p:cNvSpPr>
          <p:nvPr>
            <p:ph type="title"/>
          </p:nvPr>
        </p:nvSpPr>
        <p:spPr/>
        <p:txBody>
          <a:bodyPr>
            <a:normAutofit/>
          </a:bodyPr>
          <a:lstStyle/>
          <a:p>
            <a:r>
              <a:rPr lang="en-US"/>
              <a:t>Decision Tree Model</a:t>
            </a:r>
            <a:br>
              <a:rPr lang="en-US"/>
            </a:br>
            <a:r>
              <a:rPr lang="en-US" sz="1400"/>
              <a:t>Findings Explained on Following Slides</a:t>
            </a:r>
          </a:p>
        </p:txBody>
      </p:sp>
      <p:pic>
        <p:nvPicPr>
          <p:cNvPr id="7" name="Content Placeholder 6" descr="A diagram of a data analysis&#10;&#10;AI-generated content may be incorrect.">
            <a:extLst>
              <a:ext uri="{FF2B5EF4-FFF2-40B4-BE49-F238E27FC236}">
                <a16:creationId xmlns:a16="http://schemas.microsoft.com/office/drawing/2014/main" id="{1602EE71-089F-A0DA-35A0-84BF5AE3D1CB}"/>
              </a:ext>
            </a:extLst>
          </p:cNvPr>
          <p:cNvPicPr>
            <a:picLocks noGrp="1" noChangeAspect="1"/>
          </p:cNvPicPr>
          <p:nvPr>
            <p:ph idx="1"/>
          </p:nvPr>
        </p:nvPicPr>
        <p:blipFill>
          <a:blip r:embed="rId3"/>
          <a:stretch>
            <a:fillRect/>
          </a:stretch>
        </p:blipFill>
        <p:spPr>
          <a:xfrm>
            <a:off x="388105" y="2796613"/>
            <a:ext cx="5707895" cy="3546191"/>
          </a:xfrm>
        </p:spPr>
      </p:pic>
      <p:pic>
        <p:nvPicPr>
          <p:cNvPr id="8" name="Picture 7" descr="Picture">
            <a:extLst>
              <a:ext uri="{FF2B5EF4-FFF2-40B4-BE49-F238E27FC236}">
                <a16:creationId xmlns:a16="http://schemas.microsoft.com/office/drawing/2014/main" id="{9923AFD7-7D28-7422-C67B-106E062B83B4}"/>
              </a:ext>
            </a:extLst>
          </p:cNvPr>
          <p:cNvPicPr>
            <a:picLocks noChangeAspect="1"/>
          </p:cNvPicPr>
          <p:nvPr/>
        </p:nvPicPr>
        <p:blipFill>
          <a:blip r:embed="rId4"/>
          <a:stretch>
            <a:fillRect/>
          </a:stretch>
        </p:blipFill>
        <p:spPr>
          <a:xfrm>
            <a:off x="6187797" y="2768486"/>
            <a:ext cx="5964572" cy="3405708"/>
          </a:xfrm>
          <a:prstGeom prst="rect">
            <a:avLst/>
          </a:prstGeom>
        </p:spPr>
      </p:pic>
      <p:sp>
        <p:nvSpPr>
          <p:cNvPr id="9" name="TextBox 8">
            <a:extLst>
              <a:ext uri="{FF2B5EF4-FFF2-40B4-BE49-F238E27FC236}">
                <a16:creationId xmlns:a16="http://schemas.microsoft.com/office/drawing/2014/main" id="{41193716-6A3A-CA65-307D-1C4349576AB0}"/>
              </a:ext>
            </a:extLst>
          </p:cNvPr>
          <p:cNvSpPr txBox="1"/>
          <p:nvPr/>
        </p:nvSpPr>
        <p:spPr>
          <a:xfrm>
            <a:off x="2164080" y="2006600"/>
            <a:ext cx="80467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This process was done multiple times for different regions/different targets (healthcare spending/death rate per 100,000)</a:t>
            </a:r>
          </a:p>
        </p:txBody>
      </p:sp>
    </p:spTree>
    <p:extLst>
      <p:ext uri="{BB962C8B-B14F-4D97-AF65-F5344CB8AC3E}">
        <p14:creationId xmlns:p14="http://schemas.microsoft.com/office/powerpoint/2010/main" val="40529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1CC7860-DBEF-5502-FA64-A7096E96E5D0}"/>
              </a:ext>
            </a:extLst>
          </p:cNvPr>
          <p:cNvSpPr>
            <a:spLocks noGrp="1"/>
          </p:cNvSpPr>
          <p:nvPr>
            <p:ph type="ctrTitle"/>
          </p:nvPr>
        </p:nvSpPr>
        <p:spPr>
          <a:xfrm>
            <a:off x="4348952" y="643467"/>
            <a:ext cx="7172487" cy="5054008"/>
          </a:xfrm>
        </p:spPr>
        <p:txBody>
          <a:bodyPr anchor="ctr">
            <a:normAutofit/>
          </a:bodyPr>
          <a:lstStyle/>
          <a:p>
            <a:r>
              <a:rPr lang="en-US" sz="6600">
                <a:solidFill>
                  <a:schemeClr val="tx2"/>
                </a:solidFill>
              </a:rPr>
              <a:t>Results</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7108591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AAC82F-F32B-595B-171B-4FACC4551695}"/>
              </a:ext>
            </a:extLst>
          </p:cNvPr>
          <p:cNvSpPr>
            <a:spLocks noGrp="1"/>
          </p:cNvSpPr>
          <p:nvPr>
            <p:ph type="title"/>
          </p:nvPr>
        </p:nvSpPr>
        <p:spPr>
          <a:xfrm>
            <a:off x="8177212" y="634946"/>
            <a:ext cx="3372529" cy="5055904"/>
          </a:xfrm>
        </p:spPr>
        <p:txBody>
          <a:bodyPr anchor="ctr">
            <a:normAutofit/>
          </a:bodyPr>
          <a:lstStyle/>
          <a:p>
            <a:r>
              <a:rPr lang="en-US"/>
              <a:t>Agenda</a:t>
            </a:r>
          </a:p>
        </p:txBody>
      </p:sp>
      <p:cxnSp>
        <p:nvCxnSpPr>
          <p:cNvPr id="13" name="Straight Connector 12">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Content Placeholder 2">
            <a:extLst>
              <a:ext uri="{FF2B5EF4-FFF2-40B4-BE49-F238E27FC236}">
                <a16:creationId xmlns:a16="http://schemas.microsoft.com/office/drawing/2014/main" id="{384FD9E2-670E-B7E6-CD4F-A25B5CE7B317}"/>
              </a:ext>
            </a:extLst>
          </p:cNvPr>
          <p:cNvGraphicFramePr>
            <a:graphicFrameLocks noGrp="1"/>
          </p:cNvGraphicFramePr>
          <p:nvPr>
            <p:ph idx="1"/>
            <p:extLst>
              <p:ext uri="{D42A27DB-BD31-4B8C-83A1-F6EECF244321}">
                <p14:modId xmlns:p14="http://schemas.microsoft.com/office/powerpoint/2010/main" val="1824937104"/>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6862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946" y="529430"/>
            <a:ext cx="10168128" cy="1179576"/>
          </a:xfrm>
        </p:spPr>
        <p:txBody>
          <a:bodyPr vert="horz" lIns="91440" tIns="45720" rIns="91440" bIns="45720" rtlCol="0" anchor="ctr">
            <a:noAutofit/>
          </a:bodyPr>
          <a:lstStyle/>
          <a:p>
            <a:r>
              <a:rPr lang="en-US" sz="3200">
                <a:ea typeface="+mj-lt"/>
                <a:cs typeface="+mj-lt"/>
              </a:rPr>
              <a:t>Key Drivers of </a:t>
            </a:r>
            <a:r>
              <a:rPr lang="en-US" sz="3200" b="1">
                <a:ea typeface="+mj-lt"/>
                <a:cs typeface="+mj-lt"/>
              </a:rPr>
              <a:t>Healthcare Spending</a:t>
            </a:r>
            <a:r>
              <a:rPr lang="en-US" sz="3200">
                <a:ea typeface="+mj-lt"/>
                <a:cs typeface="+mj-lt"/>
              </a:rPr>
              <a:t>: Heart Disease, smoking rate, obesity </a:t>
            </a:r>
            <a:r>
              <a:rPr lang="en-US" sz="3200" b="1">
                <a:ea typeface="+mj-lt"/>
                <a:cs typeface="+mj-lt"/>
              </a:rPr>
              <a:t>(Countrywide)</a:t>
            </a:r>
            <a:endParaRPr lang="en-US" sz="3200" b="1"/>
          </a:p>
        </p:txBody>
      </p:sp>
      <p:sp>
        <p:nvSpPr>
          <p:cNvPr id="3" name="Content Placeholder 2"/>
          <p:cNvSpPr>
            <a:spLocks noGrp="1"/>
          </p:cNvSpPr>
          <p:nvPr>
            <p:ph idx="1"/>
          </p:nvPr>
        </p:nvSpPr>
        <p:spPr>
          <a:xfrm>
            <a:off x="2024888" y="2199664"/>
            <a:ext cx="10168128" cy="3694176"/>
          </a:xfrm>
        </p:spPr>
        <p:txBody>
          <a:bodyPr vert="horz" lIns="91440" tIns="45720" rIns="91440" bIns="45720" rtlCol="0" anchor="t">
            <a:normAutofit/>
          </a:bodyPr>
          <a:lstStyle/>
          <a:p>
            <a:pPr marL="0" indent="0">
              <a:buNone/>
            </a:pPr>
            <a:r>
              <a:rPr lang="en-US" sz="2400" b="1"/>
              <a:t>Heart Disease:</a:t>
            </a:r>
            <a:r>
              <a:rPr lang="en-US" sz="2400"/>
              <a:t> </a:t>
            </a:r>
            <a:r>
              <a:rPr lang="en-US" sz="2400" b="1">
                <a:solidFill>
                  <a:srgbClr val="C00000"/>
                </a:solidFill>
              </a:rPr>
              <a:t>Low heart disease</a:t>
            </a:r>
            <a:r>
              <a:rPr lang="en-US" sz="2400"/>
              <a:t> rates indicate </a:t>
            </a:r>
            <a:r>
              <a:rPr lang="en-US" sz="2400" b="1">
                <a:solidFill>
                  <a:schemeClr val="tx2"/>
                </a:solidFill>
              </a:rPr>
              <a:t>increased healthcare spending</a:t>
            </a:r>
            <a:r>
              <a:rPr lang="en-US" sz="2400"/>
              <a:t> per capita </a:t>
            </a:r>
            <a:endParaRPr lang="en-US" sz="2400">
              <a:ea typeface="Calibri"/>
              <a:cs typeface="Calibri"/>
            </a:endParaRPr>
          </a:p>
          <a:p>
            <a:pPr marL="0" indent="0">
              <a:buNone/>
            </a:pPr>
            <a:endParaRPr lang="en-US" sz="2400">
              <a:ea typeface="Calibri"/>
              <a:cs typeface="Calibri"/>
            </a:endParaRPr>
          </a:p>
          <a:p>
            <a:pPr marL="0" indent="0">
              <a:buNone/>
            </a:pPr>
            <a:r>
              <a:rPr lang="en-US" sz="2400" b="1"/>
              <a:t>Smoking rate:</a:t>
            </a:r>
            <a:r>
              <a:rPr lang="en-US" sz="2400">
                <a:solidFill>
                  <a:srgbClr val="404040"/>
                </a:solidFill>
              </a:rPr>
              <a:t> </a:t>
            </a:r>
            <a:r>
              <a:rPr lang="en-US" sz="2400" b="1">
                <a:solidFill>
                  <a:srgbClr val="C00000"/>
                </a:solidFill>
              </a:rPr>
              <a:t>Low smoking rate</a:t>
            </a:r>
            <a:r>
              <a:rPr lang="en-US" sz="2400">
                <a:solidFill>
                  <a:srgbClr val="404040"/>
                </a:solidFill>
              </a:rPr>
              <a:t> means that </a:t>
            </a:r>
            <a:r>
              <a:rPr lang="en-US" sz="2400" b="1">
                <a:solidFill>
                  <a:schemeClr val="tx2"/>
                </a:solidFill>
              </a:rPr>
              <a:t>healthcare spending is high</a:t>
            </a:r>
            <a:endParaRPr lang="en-US" sz="2400" b="1">
              <a:solidFill>
                <a:schemeClr val="tx2"/>
              </a:solidFill>
              <a:ea typeface="Calibri"/>
              <a:cs typeface="Calibri"/>
            </a:endParaRPr>
          </a:p>
          <a:p>
            <a:pPr marL="0" indent="0">
              <a:buNone/>
            </a:pPr>
            <a:endParaRPr lang="en-US" sz="2400" b="1">
              <a:solidFill>
                <a:srgbClr val="FF0000"/>
              </a:solidFill>
              <a:ea typeface="Calibri"/>
              <a:cs typeface="Calibri"/>
            </a:endParaRPr>
          </a:p>
          <a:p>
            <a:pPr marL="0" indent="0">
              <a:buNone/>
            </a:pPr>
            <a:r>
              <a:rPr lang="en-US" sz="2400" b="1"/>
              <a:t>Obesity: </a:t>
            </a:r>
            <a:r>
              <a:rPr lang="en-US" sz="2400" b="1">
                <a:solidFill>
                  <a:schemeClr val="tx2"/>
                </a:solidFill>
              </a:rPr>
              <a:t>High obesity rate</a:t>
            </a:r>
            <a:r>
              <a:rPr lang="en-US" sz="2400" b="1">
                <a:solidFill>
                  <a:srgbClr val="00B050"/>
                </a:solidFill>
              </a:rPr>
              <a:t> </a:t>
            </a:r>
            <a:r>
              <a:rPr lang="en-US" sz="2400">
                <a:solidFill>
                  <a:schemeClr val="tx1"/>
                </a:solidFill>
              </a:rPr>
              <a:t>means there is</a:t>
            </a:r>
            <a:r>
              <a:rPr lang="en-US" sz="2400"/>
              <a:t> </a:t>
            </a:r>
            <a:r>
              <a:rPr lang="en-US" sz="2400" b="1">
                <a:solidFill>
                  <a:schemeClr val="tx2"/>
                </a:solidFill>
              </a:rPr>
              <a:t>high healthcare spending</a:t>
            </a:r>
            <a:r>
              <a:rPr lang="en-US" sz="2400"/>
              <a:t> per capita, </a:t>
            </a:r>
            <a:r>
              <a:rPr lang="en-US" sz="2400" b="1">
                <a:solidFill>
                  <a:srgbClr val="C00000"/>
                </a:solidFill>
              </a:rPr>
              <a:t>low obesity rate</a:t>
            </a:r>
            <a:r>
              <a:rPr lang="en-US" sz="2400"/>
              <a:t> leads to </a:t>
            </a:r>
            <a:r>
              <a:rPr lang="en-US" sz="2400" b="1">
                <a:solidFill>
                  <a:srgbClr val="C00000"/>
                </a:solidFill>
              </a:rPr>
              <a:t>low healthcare spending</a:t>
            </a:r>
            <a:r>
              <a:rPr lang="en-US" sz="2400"/>
              <a:t> per capita </a:t>
            </a:r>
            <a:endParaRPr lang="en-US" sz="2400">
              <a:ea typeface="Calibri"/>
              <a:cs typeface="Calibri"/>
            </a:endParaRPr>
          </a:p>
          <a:p>
            <a:pPr marL="0" indent="0">
              <a:buNone/>
            </a:pPr>
            <a:endParaRPr lang="en-US" sz="2400">
              <a:ea typeface="Calibri"/>
              <a:cs typeface="Calibri"/>
            </a:endParaRPr>
          </a:p>
        </p:txBody>
      </p:sp>
      <p:pic>
        <p:nvPicPr>
          <p:cNvPr id="5" name="Picture 4" descr="Aarete Named to World's Best Consulting Firms for Third Year — Allison  Sagraves">
            <a:extLst>
              <a:ext uri="{FF2B5EF4-FFF2-40B4-BE49-F238E27FC236}">
                <a16:creationId xmlns:a16="http://schemas.microsoft.com/office/drawing/2014/main" id="{C230E231-D239-6890-BF8D-0CEA2C6AD958}"/>
              </a:ext>
            </a:extLst>
          </p:cNvPr>
          <p:cNvPicPr>
            <a:picLocks noChangeAspect="1"/>
          </p:cNvPicPr>
          <p:nvPr/>
        </p:nvPicPr>
        <p:blipFill>
          <a:blip r:embed="rId3"/>
          <a:stretch>
            <a:fillRect/>
          </a:stretch>
        </p:blipFill>
        <p:spPr>
          <a:xfrm>
            <a:off x="10389947" y="-90852"/>
            <a:ext cx="1799303" cy="1799303"/>
          </a:xfrm>
          <a:prstGeom prst="rect">
            <a:avLst/>
          </a:prstGeom>
        </p:spPr>
      </p:pic>
      <p:pic>
        <p:nvPicPr>
          <p:cNvPr id="4" name="Picture 3" descr="Image result for heart disease ">
            <a:extLst>
              <a:ext uri="{FF2B5EF4-FFF2-40B4-BE49-F238E27FC236}">
                <a16:creationId xmlns:a16="http://schemas.microsoft.com/office/drawing/2014/main" id="{C6DCDD79-0FB8-3808-2FDC-57D79B3EA352}"/>
              </a:ext>
            </a:extLst>
          </p:cNvPr>
          <p:cNvPicPr>
            <a:picLocks noChangeAspect="1"/>
          </p:cNvPicPr>
          <p:nvPr/>
        </p:nvPicPr>
        <p:blipFill>
          <a:blip r:embed="rId4"/>
          <a:stretch>
            <a:fillRect/>
          </a:stretch>
        </p:blipFill>
        <p:spPr>
          <a:xfrm>
            <a:off x="383385" y="2057269"/>
            <a:ext cx="1643245" cy="1203757"/>
          </a:xfrm>
          <a:prstGeom prst="rect">
            <a:avLst/>
          </a:prstGeom>
        </p:spPr>
      </p:pic>
      <p:pic>
        <p:nvPicPr>
          <p:cNvPr id="7" name="Picture 6" descr="Image result for Human Obesity">
            <a:extLst>
              <a:ext uri="{FF2B5EF4-FFF2-40B4-BE49-F238E27FC236}">
                <a16:creationId xmlns:a16="http://schemas.microsoft.com/office/drawing/2014/main" id="{6587D1B2-548B-221F-3CB0-B50B6E601C5E}"/>
              </a:ext>
            </a:extLst>
          </p:cNvPr>
          <p:cNvPicPr>
            <a:picLocks noChangeAspect="1"/>
          </p:cNvPicPr>
          <p:nvPr/>
        </p:nvPicPr>
        <p:blipFill>
          <a:blip r:embed="rId5"/>
          <a:stretch>
            <a:fillRect/>
          </a:stretch>
        </p:blipFill>
        <p:spPr>
          <a:xfrm>
            <a:off x="398367" y="4521599"/>
            <a:ext cx="1632339" cy="916582"/>
          </a:xfrm>
          <a:prstGeom prst="rect">
            <a:avLst/>
          </a:prstGeom>
        </p:spPr>
      </p:pic>
      <p:pic>
        <p:nvPicPr>
          <p:cNvPr id="11" name="Picture 10" descr="A blue dot in a line&#10;&#10;AI-generated content may be incorrect.">
            <a:extLst>
              <a:ext uri="{FF2B5EF4-FFF2-40B4-BE49-F238E27FC236}">
                <a16:creationId xmlns:a16="http://schemas.microsoft.com/office/drawing/2014/main" id="{B3E3055D-FF24-8D1D-8CE9-82C0D7AD3D5C}"/>
              </a:ext>
            </a:extLst>
          </p:cNvPr>
          <p:cNvPicPr>
            <a:picLocks noChangeAspect="1"/>
          </p:cNvPicPr>
          <p:nvPr/>
        </p:nvPicPr>
        <p:blipFill>
          <a:blip r:embed="rId6"/>
          <a:stretch>
            <a:fillRect/>
          </a:stretch>
        </p:blipFill>
        <p:spPr>
          <a:xfrm>
            <a:off x="4291597" y="2660148"/>
            <a:ext cx="3481806" cy="648703"/>
          </a:xfrm>
          <a:prstGeom prst="rect">
            <a:avLst/>
          </a:prstGeom>
        </p:spPr>
      </p:pic>
      <p:pic>
        <p:nvPicPr>
          <p:cNvPr id="12" name="Picture 11" descr="A group of blue circles&#10;&#10;AI-generated content may be incorrect.">
            <a:extLst>
              <a:ext uri="{FF2B5EF4-FFF2-40B4-BE49-F238E27FC236}">
                <a16:creationId xmlns:a16="http://schemas.microsoft.com/office/drawing/2014/main" id="{7998DB23-8184-8EEE-53A9-A4D3CEAF9161}"/>
              </a:ext>
            </a:extLst>
          </p:cNvPr>
          <p:cNvPicPr>
            <a:picLocks noChangeAspect="1"/>
          </p:cNvPicPr>
          <p:nvPr/>
        </p:nvPicPr>
        <p:blipFill>
          <a:blip r:embed="rId7"/>
          <a:stretch>
            <a:fillRect/>
          </a:stretch>
        </p:blipFill>
        <p:spPr>
          <a:xfrm>
            <a:off x="4292934" y="4050381"/>
            <a:ext cx="4388184" cy="468397"/>
          </a:xfrm>
          <a:prstGeom prst="rect">
            <a:avLst/>
          </a:prstGeom>
        </p:spPr>
      </p:pic>
      <p:pic>
        <p:nvPicPr>
          <p:cNvPr id="17" name="Picture 16" descr="How does Smoking Affect You Physically? You've no Idea!">
            <a:extLst>
              <a:ext uri="{FF2B5EF4-FFF2-40B4-BE49-F238E27FC236}">
                <a16:creationId xmlns:a16="http://schemas.microsoft.com/office/drawing/2014/main" id="{06F5593E-C4A6-E5B7-0886-3121EEA145FD}"/>
              </a:ext>
            </a:extLst>
          </p:cNvPr>
          <p:cNvPicPr>
            <a:picLocks noChangeAspect="1"/>
          </p:cNvPicPr>
          <p:nvPr/>
        </p:nvPicPr>
        <p:blipFill>
          <a:blip r:embed="rId8"/>
          <a:stretch>
            <a:fillRect/>
          </a:stretch>
        </p:blipFill>
        <p:spPr>
          <a:xfrm>
            <a:off x="514433" y="3428044"/>
            <a:ext cx="1386840" cy="985520"/>
          </a:xfrm>
          <a:prstGeom prst="rect">
            <a:avLst/>
          </a:prstGeom>
        </p:spPr>
      </p:pic>
      <p:pic>
        <p:nvPicPr>
          <p:cNvPr id="18" name="Picture 17" descr="A white background with black dots&#10;&#10;AI-generated content may be incorrect.">
            <a:extLst>
              <a:ext uri="{FF2B5EF4-FFF2-40B4-BE49-F238E27FC236}">
                <a16:creationId xmlns:a16="http://schemas.microsoft.com/office/drawing/2014/main" id="{FFD6063B-E59A-0209-1BAE-8458C18A137D}"/>
              </a:ext>
            </a:extLst>
          </p:cNvPr>
          <p:cNvPicPr>
            <a:picLocks noChangeAspect="1"/>
          </p:cNvPicPr>
          <p:nvPr/>
        </p:nvPicPr>
        <p:blipFill>
          <a:blip r:embed="rId9"/>
          <a:stretch>
            <a:fillRect/>
          </a:stretch>
        </p:blipFill>
        <p:spPr>
          <a:xfrm flipV="1">
            <a:off x="3970421" y="5669819"/>
            <a:ext cx="5481053" cy="4513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207" y="535833"/>
            <a:ext cx="10168128" cy="1179576"/>
          </a:xfrm>
        </p:spPr>
        <p:txBody>
          <a:bodyPr/>
          <a:lstStyle/>
          <a:p>
            <a:r>
              <a:rPr lang="en-US" sz="2800"/>
              <a:t>Key Drivers of </a:t>
            </a:r>
            <a:r>
              <a:rPr lang="en-US" sz="2800" b="1"/>
              <a:t>Healthcare Spending</a:t>
            </a:r>
            <a:r>
              <a:rPr lang="en-US" sz="2800"/>
              <a:t>: Obesity, smoking rate, Alzheimer's deaths </a:t>
            </a:r>
            <a:r>
              <a:rPr lang="en-US" sz="2800" b="1"/>
              <a:t>(Southeast)</a:t>
            </a:r>
            <a:endParaRPr lang="en-US" sz="2800" b="1">
              <a:ea typeface="Calibri Light"/>
              <a:cs typeface="Calibri Light"/>
            </a:endParaRPr>
          </a:p>
        </p:txBody>
      </p:sp>
      <p:sp>
        <p:nvSpPr>
          <p:cNvPr id="3" name="Content Placeholder 2"/>
          <p:cNvSpPr>
            <a:spLocks noGrp="1"/>
          </p:cNvSpPr>
          <p:nvPr>
            <p:ph idx="1"/>
          </p:nvPr>
        </p:nvSpPr>
        <p:spPr>
          <a:xfrm>
            <a:off x="2024888" y="2266268"/>
            <a:ext cx="10168128" cy="3694176"/>
          </a:xfrm>
        </p:spPr>
        <p:txBody>
          <a:bodyPr vert="horz" lIns="91440" tIns="45720" rIns="91440" bIns="45720" rtlCol="0" anchor="t">
            <a:normAutofit/>
          </a:bodyPr>
          <a:lstStyle/>
          <a:p>
            <a:pPr marL="0" indent="0">
              <a:buNone/>
            </a:pPr>
            <a:r>
              <a:rPr lang="en-US" sz="2400" b="1"/>
              <a:t>Obesity:</a:t>
            </a:r>
            <a:r>
              <a:rPr lang="en-US" sz="2400" b="1">
                <a:solidFill>
                  <a:srgbClr val="00B050"/>
                </a:solidFill>
              </a:rPr>
              <a:t> </a:t>
            </a:r>
            <a:r>
              <a:rPr lang="en-US" sz="2400" b="1">
                <a:solidFill>
                  <a:schemeClr val="tx2"/>
                </a:solidFill>
              </a:rPr>
              <a:t>High obesity</a:t>
            </a:r>
            <a:r>
              <a:rPr lang="en-US" sz="2400"/>
              <a:t> rates indicates </a:t>
            </a:r>
            <a:r>
              <a:rPr lang="en-US" sz="2400" b="1">
                <a:solidFill>
                  <a:schemeClr val="tx2"/>
                </a:solidFill>
              </a:rPr>
              <a:t>higher healthcare spending</a:t>
            </a:r>
            <a:r>
              <a:rPr lang="en-US" sz="2400"/>
              <a:t> and </a:t>
            </a:r>
            <a:r>
              <a:rPr lang="en-US" sz="2400" b="1">
                <a:solidFill>
                  <a:srgbClr val="C00000"/>
                </a:solidFill>
              </a:rPr>
              <a:t>lower obesity rates</a:t>
            </a:r>
            <a:r>
              <a:rPr lang="en-US" sz="2400"/>
              <a:t> indicates </a:t>
            </a:r>
            <a:r>
              <a:rPr lang="en-US" sz="2400" b="1">
                <a:solidFill>
                  <a:srgbClr val="C00000"/>
                </a:solidFill>
              </a:rPr>
              <a:t>lower healthcare spending</a:t>
            </a:r>
            <a:r>
              <a:rPr lang="en-US" sz="2400"/>
              <a:t>. </a:t>
            </a:r>
            <a:endParaRPr lang="en-US"/>
          </a:p>
          <a:p>
            <a:endParaRPr lang="en-US" sz="2400"/>
          </a:p>
          <a:p>
            <a:pPr marL="0" indent="0">
              <a:buNone/>
            </a:pPr>
            <a:r>
              <a:rPr lang="en-US" sz="2400" b="1"/>
              <a:t>Smoking rate:</a:t>
            </a:r>
            <a:r>
              <a:rPr lang="en-US" sz="2400" b="1">
                <a:solidFill>
                  <a:srgbClr val="00B050"/>
                </a:solidFill>
              </a:rPr>
              <a:t> </a:t>
            </a:r>
            <a:r>
              <a:rPr lang="en-US" sz="2400" b="1">
                <a:solidFill>
                  <a:srgbClr val="C00000"/>
                </a:solidFill>
              </a:rPr>
              <a:t>Low smoking rate</a:t>
            </a:r>
            <a:r>
              <a:rPr lang="en-US" sz="2400">
                <a:solidFill>
                  <a:srgbClr val="404040"/>
                </a:solidFill>
              </a:rPr>
              <a:t> suggests that </a:t>
            </a:r>
            <a:r>
              <a:rPr lang="en-US" sz="2400" b="1">
                <a:solidFill>
                  <a:schemeClr val="tx2"/>
                </a:solidFill>
              </a:rPr>
              <a:t>healthcare spending is high, </a:t>
            </a:r>
            <a:r>
              <a:rPr lang="en-US" sz="2400">
                <a:solidFill>
                  <a:schemeClr val="tx1"/>
                </a:solidFill>
              </a:rPr>
              <a:t>and a </a:t>
            </a:r>
            <a:r>
              <a:rPr lang="en-US" sz="2400" b="1">
                <a:solidFill>
                  <a:schemeClr val="tx2"/>
                </a:solidFill>
              </a:rPr>
              <a:t>higher smoking rate</a:t>
            </a:r>
            <a:r>
              <a:rPr lang="en-US" sz="2400">
                <a:solidFill>
                  <a:schemeClr val="tx1"/>
                </a:solidFill>
              </a:rPr>
              <a:t> means </a:t>
            </a:r>
            <a:r>
              <a:rPr lang="en-US" sz="2400" b="1">
                <a:solidFill>
                  <a:srgbClr val="C00000"/>
                </a:solidFill>
              </a:rPr>
              <a:t>healthcare spending is lower</a:t>
            </a:r>
            <a:r>
              <a:rPr lang="en-US" sz="2400">
                <a:solidFill>
                  <a:schemeClr val="tx1"/>
                </a:solidFill>
              </a:rPr>
              <a:t>.</a:t>
            </a:r>
            <a:endParaRPr lang="en-US" sz="2400">
              <a:solidFill>
                <a:schemeClr val="tx1"/>
              </a:solidFill>
              <a:ea typeface="Calibri"/>
              <a:cs typeface="Calibri"/>
            </a:endParaRPr>
          </a:p>
          <a:p>
            <a:endParaRPr lang="en-US" sz="2400"/>
          </a:p>
          <a:p>
            <a:pPr marL="0" indent="0">
              <a:buNone/>
            </a:pPr>
            <a:r>
              <a:rPr lang="en-US" sz="2400" b="1"/>
              <a:t>Alzheimer's Disease Deaths:</a:t>
            </a:r>
            <a:r>
              <a:rPr lang="en-US" sz="2400" b="1">
                <a:solidFill>
                  <a:srgbClr val="00B050"/>
                </a:solidFill>
              </a:rPr>
              <a:t> </a:t>
            </a:r>
            <a:r>
              <a:rPr lang="en-US" sz="2400" b="1">
                <a:solidFill>
                  <a:schemeClr val="tx2"/>
                </a:solidFill>
              </a:rPr>
              <a:t>Alzheimer's disease is deadlier</a:t>
            </a:r>
            <a:r>
              <a:rPr lang="en-US" sz="2400">
                <a:solidFill>
                  <a:schemeClr val="tx1"/>
                </a:solidFill>
              </a:rPr>
              <a:t> in the Southeast, so </a:t>
            </a:r>
            <a:r>
              <a:rPr lang="en-US" sz="2400" b="1">
                <a:solidFill>
                  <a:srgbClr val="C00000"/>
                </a:solidFill>
              </a:rPr>
              <a:t>more money</a:t>
            </a:r>
            <a:r>
              <a:rPr lang="en-US" sz="2400">
                <a:solidFill>
                  <a:schemeClr val="tx1"/>
                </a:solidFill>
              </a:rPr>
              <a:t> is being spent fighting it</a:t>
            </a:r>
            <a:endParaRPr lang="en-US" sz="2400">
              <a:solidFill>
                <a:schemeClr val="tx1"/>
              </a:solidFill>
              <a:ea typeface="Calibri"/>
              <a:cs typeface="Calibri"/>
            </a:endParaRPr>
          </a:p>
        </p:txBody>
      </p:sp>
      <p:pic>
        <p:nvPicPr>
          <p:cNvPr id="5" name="Picture 4" descr="Aarete Named to World's Best Consulting Firms for Third Year — Allison  Sagraves">
            <a:extLst>
              <a:ext uri="{FF2B5EF4-FFF2-40B4-BE49-F238E27FC236}">
                <a16:creationId xmlns:a16="http://schemas.microsoft.com/office/drawing/2014/main" id="{7979B124-CFAD-FC34-FDD5-93BFFAE16C1A}"/>
              </a:ext>
            </a:extLst>
          </p:cNvPr>
          <p:cNvPicPr>
            <a:picLocks noChangeAspect="1"/>
          </p:cNvPicPr>
          <p:nvPr/>
        </p:nvPicPr>
        <p:blipFill>
          <a:blip r:embed="rId2"/>
          <a:stretch>
            <a:fillRect/>
          </a:stretch>
        </p:blipFill>
        <p:spPr>
          <a:xfrm>
            <a:off x="10389947" y="-90852"/>
            <a:ext cx="1799303" cy="1799303"/>
          </a:xfrm>
          <a:prstGeom prst="rect">
            <a:avLst/>
          </a:prstGeom>
        </p:spPr>
      </p:pic>
      <p:pic>
        <p:nvPicPr>
          <p:cNvPr id="6" name="Picture 5" descr="Image result for Human Obesity">
            <a:extLst>
              <a:ext uri="{FF2B5EF4-FFF2-40B4-BE49-F238E27FC236}">
                <a16:creationId xmlns:a16="http://schemas.microsoft.com/office/drawing/2014/main" id="{47E0A02A-369F-E179-89D9-32A99F13CA6E}"/>
              </a:ext>
            </a:extLst>
          </p:cNvPr>
          <p:cNvPicPr>
            <a:picLocks noChangeAspect="1"/>
          </p:cNvPicPr>
          <p:nvPr/>
        </p:nvPicPr>
        <p:blipFill>
          <a:blip r:embed="rId3"/>
          <a:stretch>
            <a:fillRect/>
          </a:stretch>
        </p:blipFill>
        <p:spPr>
          <a:xfrm>
            <a:off x="321633" y="2267148"/>
            <a:ext cx="1632339" cy="916582"/>
          </a:xfrm>
          <a:prstGeom prst="rect">
            <a:avLst/>
          </a:prstGeom>
        </p:spPr>
      </p:pic>
      <p:pic>
        <p:nvPicPr>
          <p:cNvPr id="11" name="Picture 10" descr="A white background with black dots&#10;&#10;AI-generated content may be incorrect.">
            <a:extLst>
              <a:ext uri="{FF2B5EF4-FFF2-40B4-BE49-F238E27FC236}">
                <a16:creationId xmlns:a16="http://schemas.microsoft.com/office/drawing/2014/main" id="{8C5D19FF-6DE6-5480-9EB4-9F83C8A075FA}"/>
              </a:ext>
            </a:extLst>
          </p:cNvPr>
          <p:cNvPicPr>
            <a:picLocks noChangeAspect="1"/>
          </p:cNvPicPr>
          <p:nvPr/>
        </p:nvPicPr>
        <p:blipFill>
          <a:blip r:embed="rId4"/>
          <a:stretch>
            <a:fillRect/>
          </a:stretch>
        </p:blipFill>
        <p:spPr>
          <a:xfrm>
            <a:off x="3429000" y="3184852"/>
            <a:ext cx="6055895" cy="367978"/>
          </a:xfrm>
          <a:prstGeom prst="rect">
            <a:avLst/>
          </a:prstGeom>
        </p:spPr>
      </p:pic>
      <p:pic>
        <p:nvPicPr>
          <p:cNvPr id="12" name="Picture 11" descr="A blue and purple blob&#10;&#10;AI-generated content may be incorrect.">
            <a:extLst>
              <a:ext uri="{FF2B5EF4-FFF2-40B4-BE49-F238E27FC236}">
                <a16:creationId xmlns:a16="http://schemas.microsoft.com/office/drawing/2014/main" id="{C023058F-F30C-DECC-ED49-244114B10447}"/>
              </a:ext>
            </a:extLst>
          </p:cNvPr>
          <p:cNvPicPr>
            <a:picLocks noChangeAspect="1"/>
          </p:cNvPicPr>
          <p:nvPr/>
        </p:nvPicPr>
        <p:blipFill>
          <a:blip r:embed="rId5"/>
          <a:stretch>
            <a:fillRect/>
          </a:stretch>
        </p:blipFill>
        <p:spPr>
          <a:xfrm>
            <a:off x="4419266" y="4545848"/>
            <a:ext cx="3353469" cy="413252"/>
          </a:xfrm>
          <a:prstGeom prst="rect">
            <a:avLst/>
          </a:prstGeom>
        </p:spPr>
      </p:pic>
      <p:pic>
        <p:nvPicPr>
          <p:cNvPr id="14" name="Picture 13" descr="How does Smoking Affect You Physically? You've no Idea!">
            <a:extLst>
              <a:ext uri="{FF2B5EF4-FFF2-40B4-BE49-F238E27FC236}">
                <a16:creationId xmlns:a16="http://schemas.microsoft.com/office/drawing/2014/main" id="{F536BFDF-4FD8-AAF7-6BD0-C08222CBBE92}"/>
              </a:ext>
            </a:extLst>
          </p:cNvPr>
          <p:cNvPicPr>
            <a:picLocks noChangeAspect="1"/>
          </p:cNvPicPr>
          <p:nvPr/>
        </p:nvPicPr>
        <p:blipFill>
          <a:blip r:embed="rId6"/>
          <a:stretch>
            <a:fillRect/>
          </a:stretch>
        </p:blipFill>
        <p:spPr>
          <a:xfrm>
            <a:off x="447591" y="3561728"/>
            <a:ext cx="1386840" cy="985520"/>
          </a:xfrm>
          <a:prstGeom prst="rect">
            <a:avLst/>
          </a:prstGeom>
        </p:spPr>
      </p:pic>
      <p:pic>
        <p:nvPicPr>
          <p:cNvPr id="16" name="Picture 15" descr="A group of blue and purple circles&#10;&#10;AI-generated content may be incorrect.">
            <a:extLst>
              <a:ext uri="{FF2B5EF4-FFF2-40B4-BE49-F238E27FC236}">
                <a16:creationId xmlns:a16="http://schemas.microsoft.com/office/drawing/2014/main" id="{545E6A5F-8F8B-FCA3-4363-626BE701A3AD}"/>
              </a:ext>
            </a:extLst>
          </p:cNvPr>
          <p:cNvPicPr>
            <a:picLocks noChangeAspect="1"/>
          </p:cNvPicPr>
          <p:nvPr/>
        </p:nvPicPr>
        <p:blipFill>
          <a:blip r:embed="rId7"/>
          <a:stretch>
            <a:fillRect/>
          </a:stretch>
        </p:blipFill>
        <p:spPr>
          <a:xfrm>
            <a:off x="4226845" y="5648742"/>
            <a:ext cx="3330575" cy="627147"/>
          </a:xfrm>
          <a:prstGeom prst="rect">
            <a:avLst/>
          </a:prstGeom>
        </p:spPr>
      </p:pic>
      <p:pic>
        <p:nvPicPr>
          <p:cNvPr id="17" name="Picture 16" descr="Alzheimer's Disease Causes, Symptoms, Treatments">
            <a:extLst>
              <a:ext uri="{FF2B5EF4-FFF2-40B4-BE49-F238E27FC236}">
                <a16:creationId xmlns:a16="http://schemas.microsoft.com/office/drawing/2014/main" id="{969487F4-EBA6-FFD0-D6DD-FDA95197EC5A}"/>
              </a:ext>
            </a:extLst>
          </p:cNvPr>
          <p:cNvPicPr>
            <a:picLocks noChangeAspect="1"/>
          </p:cNvPicPr>
          <p:nvPr/>
        </p:nvPicPr>
        <p:blipFill>
          <a:blip r:embed="rId8"/>
          <a:stretch>
            <a:fillRect/>
          </a:stretch>
        </p:blipFill>
        <p:spPr>
          <a:xfrm>
            <a:off x="252663" y="4755749"/>
            <a:ext cx="1773990" cy="11631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53592-9F59-E00E-90D4-1D5ED03982D2}"/>
              </a:ext>
            </a:extLst>
          </p:cNvPr>
          <p:cNvSpPr>
            <a:spLocks noGrp="1"/>
          </p:cNvSpPr>
          <p:nvPr>
            <p:ph type="title"/>
          </p:nvPr>
        </p:nvSpPr>
        <p:spPr>
          <a:xfrm>
            <a:off x="731366" y="529430"/>
            <a:ext cx="10168128" cy="1179576"/>
          </a:xfrm>
        </p:spPr>
        <p:txBody>
          <a:bodyPr/>
          <a:lstStyle/>
          <a:p>
            <a:r>
              <a:rPr lang="en-US" sz="3200"/>
              <a:t>Key Drivers of </a:t>
            </a:r>
            <a:r>
              <a:rPr lang="en-US" sz="3200" b="1"/>
              <a:t>Death rate per 100,000</a:t>
            </a:r>
            <a:r>
              <a:rPr lang="en-US" sz="3200"/>
              <a:t>: Obesity rate, healthcare spending, smoking rate </a:t>
            </a:r>
            <a:r>
              <a:rPr lang="en-US" sz="3200" b="1"/>
              <a:t>(Countrywide)</a:t>
            </a:r>
            <a:endParaRPr lang="en-US" b="1"/>
          </a:p>
        </p:txBody>
      </p:sp>
      <p:sp>
        <p:nvSpPr>
          <p:cNvPr id="3" name="Content Placeholder 2">
            <a:extLst>
              <a:ext uri="{FF2B5EF4-FFF2-40B4-BE49-F238E27FC236}">
                <a16:creationId xmlns:a16="http://schemas.microsoft.com/office/drawing/2014/main" id="{2652093D-E9F2-C728-05F2-94880D2A8040}"/>
              </a:ext>
            </a:extLst>
          </p:cNvPr>
          <p:cNvSpPr>
            <a:spLocks noGrp="1"/>
          </p:cNvSpPr>
          <p:nvPr>
            <p:ph idx="1"/>
          </p:nvPr>
        </p:nvSpPr>
        <p:spPr>
          <a:xfrm>
            <a:off x="1770888" y="2635504"/>
            <a:ext cx="10168128" cy="3694176"/>
          </a:xfrm>
        </p:spPr>
        <p:txBody>
          <a:bodyPr vert="horz" lIns="91440" tIns="45720" rIns="91440" bIns="45720" rtlCol="0" anchor="t">
            <a:normAutofit/>
          </a:bodyPr>
          <a:lstStyle/>
          <a:p>
            <a:pPr marL="0" indent="0">
              <a:buNone/>
            </a:pPr>
            <a:r>
              <a:rPr lang="en-US" b="1"/>
              <a:t>Obesity rate:</a:t>
            </a:r>
            <a:r>
              <a:rPr lang="en-US"/>
              <a:t> </a:t>
            </a:r>
            <a:r>
              <a:rPr lang="en-US" b="1">
                <a:solidFill>
                  <a:srgbClr val="C00000"/>
                </a:solidFill>
              </a:rPr>
              <a:t>Low rate</a:t>
            </a:r>
            <a:r>
              <a:rPr lang="en-US"/>
              <a:t> = </a:t>
            </a:r>
            <a:r>
              <a:rPr lang="en-US" b="1">
                <a:solidFill>
                  <a:srgbClr val="C00000"/>
                </a:solidFill>
              </a:rPr>
              <a:t>lower death rate</a:t>
            </a:r>
            <a:r>
              <a:rPr lang="en-US"/>
              <a:t>, </a:t>
            </a:r>
            <a:r>
              <a:rPr lang="en-US" b="1">
                <a:solidFill>
                  <a:schemeClr val="tx2"/>
                </a:solidFill>
              </a:rPr>
              <a:t>high rate</a:t>
            </a:r>
            <a:r>
              <a:rPr lang="en-US"/>
              <a:t> = </a:t>
            </a:r>
            <a:r>
              <a:rPr lang="en-US" b="1">
                <a:solidFill>
                  <a:schemeClr val="tx2"/>
                </a:solidFill>
              </a:rPr>
              <a:t>higher death rate</a:t>
            </a:r>
            <a:endParaRPr lang="en-US">
              <a:solidFill>
                <a:schemeClr val="tx2"/>
              </a:solidFill>
            </a:endParaRPr>
          </a:p>
          <a:p>
            <a:endParaRPr lang="en-US" b="1">
              <a:solidFill>
                <a:srgbClr val="00B050"/>
              </a:solidFill>
            </a:endParaRPr>
          </a:p>
          <a:p>
            <a:pPr marL="0" indent="0">
              <a:buNone/>
            </a:pPr>
            <a:r>
              <a:rPr lang="en-US" b="1"/>
              <a:t>Healthcare spending per capita:</a:t>
            </a:r>
            <a:r>
              <a:rPr lang="en-US"/>
              <a:t> When a state's </a:t>
            </a:r>
            <a:r>
              <a:rPr lang="en-US" b="1">
                <a:solidFill>
                  <a:srgbClr val="C00000"/>
                </a:solidFill>
              </a:rPr>
              <a:t>healthcare spending per capita is low</a:t>
            </a:r>
            <a:r>
              <a:rPr lang="en-US"/>
              <a:t>, the </a:t>
            </a:r>
            <a:r>
              <a:rPr lang="en-US" b="1">
                <a:solidFill>
                  <a:srgbClr val="C00000"/>
                </a:solidFill>
              </a:rPr>
              <a:t>death rate per 100,000 is low</a:t>
            </a:r>
            <a:endParaRPr lang="en-US" b="1">
              <a:solidFill>
                <a:srgbClr val="C00000"/>
              </a:solidFill>
              <a:ea typeface="Calibri"/>
              <a:cs typeface="Calibri"/>
            </a:endParaRPr>
          </a:p>
          <a:p>
            <a:endParaRPr lang="en-US" b="1">
              <a:solidFill>
                <a:srgbClr val="FF0000"/>
              </a:solidFill>
            </a:endParaRPr>
          </a:p>
          <a:p>
            <a:pPr marL="0" indent="0">
              <a:buNone/>
            </a:pPr>
            <a:r>
              <a:rPr lang="en-US" b="1"/>
              <a:t>Smoking rate:</a:t>
            </a:r>
            <a:r>
              <a:rPr lang="en-US" b="1">
                <a:solidFill>
                  <a:srgbClr val="00B050"/>
                </a:solidFill>
              </a:rPr>
              <a:t> </a:t>
            </a:r>
            <a:r>
              <a:rPr lang="en-US" b="1">
                <a:solidFill>
                  <a:schemeClr val="tx2"/>
                </a:solidFill>
              </a:rPr>
              <a:t>High smoking</a:t>
            </a:r>
            <a:r>
              <a:rPr lang="en-US" b="1">
                <a:solidFill>
                  <a:srgbClr val="00B050"/>
                </a:solidFill>
              </a:rPr>
              <a:t> </a:t>
            </a:r>
            <a:r>
              <a:rPr lang="en-US" b="1"/>
              <a:t>=</a:t>
            </a:r>
            <a:r>
              <a:rPr lang="en-US" b="1">
                <a:solidFill>
                  <a:srgbClr val="FF0000"/>
                </a:solidFill>
              </a:rPr>
              <a:t> </a:t>
            </a:r>
            <a:r>
              <a:rPr lang="en-US" b="1">
                <a:solidFill>
                  <a:schemeClr val="tx2"/>
                </a:solidFill>
              </a:rPr>
              <a:t>higher death rate</a:t>
            </a:r>
            <a:r>
              <a:rPr lang="en-US">
                <a:solidFill>
                  <a:schemeClr val="tx1"/>
                </a:solidFill>
              </a:rPr>
              <a:t>, </a:t>
            </a:r>
            <a:r>
              <a:rPr lang="en-US" b="1">
                <a:solidFill>
                  <a:srgbClr val="C00000"/>
                </a:solidFill>
              </a:rPr>
              <a:t>low smoking</a:t>
            </a:r>
            <a:r>
              <a:rPr lang="en-US">
                <a:solidFill>
                  <a:schemeClr val="tx1"/>
                </a:solidFill>
              </a:rPr>
              <a:t> = </a:t>
            </a:r>
            <a:r>
              <a:rPr lang="en-US" b="1">
                <a:solidFill>
                  <a:srgbClr val="C00000"/>
                </a:solidFill>
              </a:rPr>
              <a:t>lower death rate</a:t>
            </a:r>
            <a:endParaRPr lang="en-US" b="1">
              <a:solidFill>
                <a:srgbClr val="C00000"/>
              </a:solidFill>
              <a:ea typeface="Calibri"/>
              <a:cs typeface="Calibri"/>
            </a:endParaRPr>
          </a:p>
          <a:p>
            <a:pPr marL="0" indent="0">
              <a:buNone/>
            </a:pPr>
            <a:endParaRPr lang="en-US" b="1">
              <a:solidFill>
                <a:srgbClr val="00B050"/>
              </a:solidFill>
              <a:ea typeface="Calibri"/>
              <a:cs typeface="Calibri"/>
            </a:endParaRPr>
          </a:p>
        </p:txBody>
      </p:sp>
      <p:pic>
        <p:nvPicPr>
          <p:cNvPr id="8" name="Picture 7" descr="Aarete Named to World's Best Consulting Firms for Third Year — Allison  Sagraves">
            <a:extLst>
              <a:ext uri="{FF2B5EF4-FFF2-40B4-BE49-F238E27FC236}">
                <a16:creationId xmlns:a16="http://schemas.microsoft.com/office/drawing/2014/main" id="{E3E291B2-C113-C1C0-E50F-6E3C2F4DD15F}"/>
              </a:ext>
            </a:extLst>
          </p:cNvPr>
          <p:cNvPicPr>
            <a:picLocks noChangeAspect="1"/>
          </p:cNvPicPr>
          <p:nvPr/>
        </p:nvPicPr>
        <p:blipFill>
          <a:blip r:embed="rId2"/>
          <a:stretch>
            <a:fillRect/>
          </a:stretch>
        </p:blipFill>
        <p:spPr>
          <a:xfrm>
            <a:off x="10389947" y="-90852"/>
            <a:ext cx="1799303" cy="1799303"/>
          </a:xfrm>
          <a:prstGeom prst="rect">
            <a:avLst/>
          </a:prstGeom>
        </p:spPr>
      </p:pic>
      <p:pic>
        <p:nvPicPr>
          <p:cNvPr id="9" name="Picture 8" descr="Image result for Human Obesity">
            <a:extLst>
              <a:ext uri="{FF2B5EF4-FFF2-40B4-BE49-F238E27FC236}">
                <a16:creationId xmlns:a16="http://schemas.microsoft.com/office/drawing/2014/main" id="{27988564-31CC-1CCD-9A7B-BCE55B0F7D98}"/>
              </a:ext>
            </a:extLst>
          </p:cNvPr>
          <p:cNvPicPr>
            <a:picLocks noChangeAspect="1"/>
          </p:cNvPicPr>
          <p:nvPr/>
        </p:nvPicPr>
        <p:blipFill>
          <a:blip r:embed="rId3"/>
          <a:stretch>
            <a:fillRect/>
          </a:stretch>
        </p:blipFill>
        <p:spPr>
          <a:xfrm>
            <a:off x="66397" y="2360431"/>
            <a:ext cx="1632339" cy="916582"/>
          </a:xfrm>
          <a:prstGeom prst="rect">
            <a:avLst/>
          </a:prstGeom>
        </p:spPr>
      </p:pic>
      <p:pic>
        <p:nvPicPr>
          <p:cNvPr id="11" name="Picture 10" descr="A stethoscope and dollar sign&#10;&#10;AI-generated content may be incorrect.">
            <a:extLst>
              <a:ext uri="{FF2B5EF4-FFF2-40B4-BE49-F238E27FC236}">
                <a16:creationId xmlns:a16="http://schemas.microsoft.com/office/drawing/2014/main" id="{D6BE306E-6BA9-1066-FC55-C144AE7959BB}"/>
              </a:ext>
            </a:extLst>
          </p:cNvPr>
          <p:cNvPicPr>
            <a:picLocks noChangeAspect="1"/>
          </p:cNvPicPr>
          <p:nvPr/>
        </p:nvPicPr>
        <p:blipFill>
          <a:blip r:embed="rId4"/>
          <a:srcRect t="6143" r="-3" b="19039"/>
          <a:stretch/>
        </p:blipFill>
        <p:spPr>
          <a:xfrm>
            <a:off x="109032" y="3279486"/>
            <a:ext cx="1539240" cy="1154176"/>
          </a:xfrm>
          <a:prstGeom prst="rect">
            <a:avLst/>
          </a:prstGeom>
          <a:noFill/>
        </p:spPr>
      </p:pic>
      <p:pic>
        <p:nvPicPr>
          <p:cNvPr id="12" name="Picture 11" descr="How does Smoking Affect You Physically? You've no Idea!">
            <a:extLst>
              <a:ext uri="{FF2B5EF4-FFF2-40B4-BE49-F238E27FC236}">
                <a16:creationId xmlns:a16="http://schemas.microsoft.com/office/drawing/2014/main" id="{DE29A3C2-4B26-3F91-2A58-D713320D7DA4}"/>
              </a:ext>
            </a:extLst>
          </p:cNvPr>
          <p:cNvPicPr>
            <a:picLocks noChangeAspect="1"/>
          </p:cNvPicPr>
          <p:nvPr/>
        </p:nvPicPr>
        <p:blipFill>
          <a:blip r:embed="rId5"/>
          <a:stretch>
            <a:fillRect/>
          </a:stretch>
        </p:blipFill>
        <p:spPr>
          <a:xfrm>
            <a:off x="260433" y="4484149"/>
            <a:ext cx="1386840" cy="985520"/>
          </a:xfrm>
          <a:prstGeom prst="rect">
            <a:avLst/>
          </a:prstGeom>
        </p:spPr>
      </p:pic>
      <p:pic>
        <p:nvPicPr>
          <p:cNvPr id="4" name="Picture 3" descr="A group of colorful circles&#10;&#10;AI-generated content may be incorrect.">
            <a:extLst>
              <a:ext uri="{FF2B5EF4-FFF2-40B4-BE49-F238E27FC236}">
                <a16:creationId xmlns:a16="http://schemas.microsoft.com/office/drawing/2014/main" id="{0CA14D1E-0E4C-0425-C7D8-0CC03FDD5881}"/>
              </a:ext>
            </a:extLst>
          </p:cNvPr>
          <p:cNvPicPr>
            <a:picLocks noChangeAspect="1"/>
          </p:cNvPicPr>
          <p:nvPr/>
        </p:nvPicPr>
        <p:blipFill>
          <a:blip r:embed="rId6"/>
          <a:stretch>
            <a:fillRect/>
          </a:stretch>
        </p:blipFill>
        <p:spPr>
          <a:xfrm>
            <a:off x="3579395" y="3077258"/>
            <a:ext cx="5033211" cy="352563"/>
          </a:xfrm>
          <a:prstGeom prst="rect">
            <a:avLst/>
          </a:prstGeom>
        </p:spPr>
      </p:pic>
      <p:pic>
        <p:nvPicPr>
          <p:cNvPr id="5" name="Picture 4" descr="A blue circles in a cross shape&#10;&#10;AI-generated content may be incorrect.">
            <a:extLst>
              <a:ext uri="{FF2B5EF4-FFF2-40B4-BE49-F238E27FC236}">
                <a16:creationId xmlns:a16="http://schemas.microsoft.com/office/drawing/2014/main" id="{4D91B33A-F261-0546-D06D-7818B92F4856}"/>
              </a:ext>
            </a:extLst>
          </p:cNvPr>
          <p:cNvPicPr>
            <a:picLocks noChangeAspect="1"/>
          </p:cNvPicPr>
          <p:nvPr/>
        </p:nvPicPr>
        <p:blipFill>
          <a:blip r:embed="rId7"/>
          <a:stretch>
            <a:fillRect/>
          </a:stretch>
        </p:blipFill>
        <p:spPr>
          <a:xfrm>
            <a:off x="4549342" y="4203362"/>
            <a:ext cx="3502194" cy="460208"/>
          </a:xfrm>
          <a:prstGeom prst="rect">
            <a:avLst/>
          </a:prstGeom>
        </p:spPr>
      </p:pic>
      <p:pic>
        <p:nvPicPr>
          <p:cNvPr id="6" name="Picture 5" descr="A row of blue circles&#10;&#10;AI-generated content may be incorrect.">
            <a:extLst>
              <a:ext uri="{FF2B5EF4-FFF2-40B4-BE49-F238E27FC236}">
                <a16:creationId xmlns:a16="http://schemas.microsoft.com/office/drawing/2014/main" id="{DE873E43-F96B-3F1A-287E-F4BBBF9F7924}"/>
              </a:ext>
            </a:extLst>
          </p:cNvPr>
          <p:cNvPicPr>
            <a:picLocks noChangeAspect="1"/>
          </p:cNvPicPr>
          <p:nvPr/>
        </p:nvPicPr>
        <p:blipFill>
          <a:blip r:embed="rId8"/>
          <a:stretch>
            <a:fillRect/>
          </a:stretch>
        </p:blipFill>
        <p:spPr>
          <a:xfrm>
            <a:off x="3729789" y="5353044"/>
            <a:ext cx="6256421" cy="423125"/>
          </a:xfrm>
          <a:prstGeom prst="rect">
            <a:avLst/>
          </a:prstGeom>
        </p:spPr>
      </p:pic>
    </p:spTree>
    <p:extLst>
      <p:ext uri="{BB962C8B-B14F-4D97-AF65-F5344CB8AC3E}">
        <p14:creationId xmlns:p14="http://schemas.microsoft.com/office/powerpoint/2010/main" val="312101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D86D7-87E9-ED16-0E6D-7FD162D99E0A}"/>
              </a:ext>
            </a:extLst>
          </p:cNvPr>
          <p:cNvSpPr>
            <a:spLocks noGrp="1"/>
          </p:cNvSpPr>
          <p:nvPr>
            <p:ph type="title"/>
          </p:nvPr>
        </p:nvSpPr>
        <p:spPr>
          <a:xfrm>
            <a:off x="549888" y="810320"/>
            <a:ext cx="10168128" cy="1179576"/>
          </a:xfrm>
        </p:spPr>
        <p:txBody>
          <a:bodyPr/>
          <a:lstStyle/>
          <a:p>
            <a:r>
              <a:rPr lang="en-US" sz="3200"/>
              <a:t>Key Drivers of </a:t>
            </a:r>
            <a:r>
              <a:rPr lang="en-US" sz="3200" b="1"/>
              <a:t>Death rate per 100,000</a:t>
            </a:r>
            <a:r>
              <a:rPr lang="en-US" sz="3200"/>
              <a:t>: Obesity rate, healthcare spending, smoking rate </a:t>
            </a:r>
            <a:r>
              <a:rPr lang="en-US" sz="3200" b="1"/>
              <a:t>(Southeast)</a:t>
            </a:r>
            <a:endParaRPr lang="en-US" sz="3200"/>
          </a:p>
          <a:p>
            <a:endParaRPr lang="en-US"/>
          </a:p>
        </p:txBody>
      </p:sp>
      <p:sp>
        <p:nvSpPr>
          <p:cNvPr id="3" name="Content Placeholder 2">
            <a:extLst>
              <a:ext uri="{FF2B5EF4-FFF2-40B4-BE49-F238E27FC236}">
                <a16:creationId xmlns:a16="http://schemas.microsoft.com/office/drawing/2014/main" id="{108DD3FC-A8FE-B121-A3D7-3AC470463D81}"/>
              </a:ext>
            </a:extLst>
          </p:cNvPr>
          <p:cNvSpPr>
            <a:spLocks noGrp="1"/>
          </p:cNvSpPr>
          <p:nvPr>
            <p:ph idx="1"/>
          </p:nvPr>
        </p:nvSpPr>
        <p:spPr>
          <a:xfrm>
            <a:off x="2024888" y="2193544"/>
            <a:ext cx="10168128" cy="3694176"/>
          </a:xfrm>
        </p:spPr>
        <p:txBody>
          <a:bodyPr vert="horz" lIns="91440" tIns="45720" rIns="91440" bIns="45720" rtlCol="0" anchor="t">
            <a:normAutofit/>
          </a:bodyPr>
          <a:lstStyle/>
          <a:p>
            <a:pPr marL="0" indent="0">
              <a:buNone/>
            </a:pPr>
            <a:endParaRPr lang="en-US" b="1"/>
          </a:p>
          <a:p>
            <a:pPr marL="0" indent="0">
              <a:buNone/>
            </a:pPr>
            <a:r>
              <a:rPr lang="en-US" b="1"/>
              <a:t>Healthcare spending per capita: </a:t>
            </a:r>
            <a:r>
              <a:rPr lang="en-US"/>
              <a:t> </a:t>
            </a:r>
            <a:r>
              <a:rPr lang="en-US" b="1">
                <a:solidFill>
                  <a:schemeClr val="tx2"/>
                </a:solidFill>
              </a:rPr>
              <a:t>Higher healthcare spending</a:t>
            </a:r>
            <a:r>
              <a:rPr lang="en-US"/>
              <a:t> leads </a:t>
            </a:r>
            <a:r>
              <a:rPr lang="en-US">
                <a:solidFill>
                  <a:srgbClr val="404040"/>
                </a:solidFill>
              </a:rPr>
              <a:t>to a</a:t>
            </a:r>
            <a:r>
              <a:rPr lang="en-US">
                <a:solidFill>
                  <a:schemeClr val="tx2"/>
                </a:solidFill>
              </a:rPr>
              <a:t> </a:t>
            </a:r>
            <a:r>
              <a:rPr lang="en-US" b="1">
                <a:solidFill>
                  <a:schemeClr val="tx2"/>
                </a:solidFill>
              </a:rPr>
              <a:t>higher death rate, </a:t>
            </a:r>
            <a:r>
              <a:rPr lang="en-US">
                <a:solidFill>
                  <a:schemeClr val="tx1"/>
                </a:solidFill>
              </a:rPr>
              <a:t>when</a:t>
            </a:r>
            <a:r>
              <a:rPr lang="en-US" b="1">
                <a:solidFill>
                  <a:schemeClr val="tx2"/>
                </a:solidFill>
              </a:rPr>
              <a:t> </a:t>
            </a:r>
            <a:r>
              <a:rPr lang="en-US" b="1">
                <a:solidFill>
                  <a:srgbClr val="C00000"/>
                </a:solidFill>
              </a:rPr>
              <a:t>healthcare spending per capita is low</a:t>
            </a:r>
            <a:r>
              <a:rPr lang="en-US">
                <a:solidFill>
                  <a:srgbClr val="404040"/>
                </a:solidFill>
              </a:rPr>
              <a:t>, the </a:t>
            </a:r>
            <a:r>
              <a:rPr lang="en-US" b="1">
                <a:solidFill>
                  <a:srgbClr val="C00000"/>
                </a:solidFill>
              </a:rPr>
              <a:t>death rate per 100,000 is low</a:t>
            </a:r>
            <a:endParaRPr lang="en-US" b="1">
              <a:solidFill>
                <a:schemeClr val="tx2"/>
              </a:solidFill>
              <a:ea typeface="Calibri"/>
              <a:cs typeface="Calibri"/>
            </a:endParaRPr>
          </a:p>
          <a:p>
            <a:pPr marL="0" indent="0">
              <a:buNone/>
            </a:pPr>
            <a:endParaRPr lang="en-US"/>
          </a:p>
          <a:p>
            <a:pPr marL="0" indent="0">
              <a:buNone/>
            </a:pPr>
            <a:r>
              <a:rPr lang="en-US" b="1"/>
              <a:t>Household Income: </a:t>
            </a:r>
            <a:r>
              <a:rPr lang="en-US" b="1">
                <a:solidFill>
                  <a:schemeClr val="tx2"/>
                </a:solidFill>
              </a:rPr>
              <a:t> </a:t>
            </a:r>
            <a:r>
              <a:rPr lang="en-US" b="1">
                <a:solidFill>
                  <a:srgbClr val="C00000"/>
                </a:solidFill>
              </a:rPr>
              <a:t>Lower household income</a:t>
            </a:r>
            <a:r>
              <a:rPr lang="en-US" b="1">
                <a:solidFill>
                  <a:schemeClr val="tx2"/>
                </a:solidFill>
              </a:rPr>
              <a:t> </a:t>
            </a:r>
            <a:r>
              <a:rPr lang="en-US">
                <a:solidFill>
                  <a:schemeClr val="tx1"/>
                </a:solidFill>
              </a:rPr>
              <a:t>=</a:t>
            </a:r>
            <a:r>
              <a:rPr lang="en-US" b="1">
                <a:solidFill>
                  <a:schemeClr val="tx2"/>
                </a:solidFill>
              </a:rPr>
              <a:t> higher death rate, higher household income </a:t>
            </a:r>
            <a:r>
              <a:rPr lang="en-US">
                <a:solidFill>
                  <a:schemeClr val="tx1"/>
                </a:solidFill>
              </a:rPr>
              <a:t>=</a:t>
            </a:r>
            <a:r>
              <a:rPr lang="en-US" b="1">
                <a:solidFill>
                  <a:schemeClr val="tx2"/>
                </a:solidFill>
              </a:rPr>
              <a:t> </a:t>
            </a:r>
            <a:r>
              <a:rPr lang="en-US" b="1">
                <a:solidFill>
                  <a:srgbClr val="C00000"/>
                </a:solidFill>
              </a:rPr>
              <a:t>lower death rate</a:t>
            </a:r>
            <a:r>
              <a:rPr lang="en-US" b="1">
                <a:solidFill>
                  <a:schemeClr val="tx2"/>
                </a:solidFill>
              </a:rPr>
              <a:t> </a:t>
            </a:r>
            <a:endParaRPr lang="en-US" b="1">
              <a:solidFill>
                <a:schemeClr val="tx2"/>
              </a:solidFill>
              <a:ea typeface="Calibri"/>
              <a:cs typeface="Calibri"/>
            </a:endParaRPr>
          </a:p>
        </p:txBody>
      </p:sp>
      <p:pic>
        <p:nvPicPr>
          <p:cNvPr id="8" name="Picture 7" descr="Aarete Named to World's Best Consulting Firms for Third Year — Allison  Sagraves">
            <a:extLst>
              <a:ext uri="{FF2B5EF4-FFF2-40B4-BE49-F238E27FC236}">
                <a16:creationId xmlns:a16="http://schemas.microsoft.com/office/drawing/2014/main" id="{AFCE16F5-11FE-A625-4464-5641C622F92A}"/>
              </a:ext>
            </a:extLst>
          </p:cNvPr>
          <p:cNvPicPr>
            <a:picLocks noChangeAspect="1"/>
          </p:cNvPicPr>
          <p:nvPr/>
        </p:nvPicPr>
        <p:blipFill>
          <a:blip r:embed="rId2"/>
          <a:stretch>
            <a:fillRect/>
          </a:stretch>
        </p:blipFill>
        <p:spPr>
          <a:xfrm>
            <a:off x="10389947" y="-90852"/>
            <a:ext cx="1799303" cy="1799303"/>
          </a:xfrm>
          <a:prstGeom prst="rect">
            <a:avLst/>
          </a:prstGeom>
        </p:spPr>
      </p:pic>
      <p:pic>
        <p:nvPicPr>
          <p:cNvPr id="11" name="Picture 10" descr="A stethoscope and dollar sign&#10;&#10;AI-generated content may be incorrect.">
            <a:extLst>
              <a:ext uri="{FF2B5EF4-FFF2-40B4-BE49-F238E27FC236}">
                <a16:creationId xmlns:a16="http://schemas.microsoft.com/office/drawing/2014/main" id="{34DC873F-F895-CA0A-BAB1-154BAFC245C0}"/>
              </a:ext>
            </a:extLst>
          </p:cNvPr>
          <p:cNvPicPr>
            <a:picLocks noChangeAspect="1"/>
          </p:cNvPicPr>
          <p:nvPr/>
        </p:nvPicPr>
        <p:blipFill>
          <a:blip r:embed="rId3"/>
          <a:srcRect t="6143" r="-3" b="19039"/>
          <a:stretch/>
        </p:blipFill>
        <p:spPr>
          <a:xfrm>
            <a:off x="376210" y="2620264"/>
            <a:ext cx="1315720" cy="976376"/>
          </a:xfrm>
          <a:prstGeom prst="rect">
            <a:avLst/>
          </a:prstGeom>
          <a:noFill/>
        </p:spPr>
      </p:pic>
      <p:pic>
        <p:nvPicPr>
          <p:cNvPr id="6" name="Picture 5" descr="A white background with black dots&#10;&#10;AI-generated content may be incorrect.">
            <a:extLst>
              <a:ext uri="{FF2B5EF4-FFF2-40B4-BE49-F238E27FC236}">
                <a16:creationId xmlns:a16="http://schemas.microsoft.com/office/drawing/2014/main" id="{ECAF97FC-1357-8795-F50B-5A9E60C1973B}"/>
              </a:ext>
            </a:extLst>
          </p:cNvPr>
          <p:cNvPicPr>
            <a:picLocks noChangeAspect="1"/>
          </p:cNvPicPr>
          <p:nvPr/>
        </p:nvPicPr>
        <p:blipFill>
          <a:blip r:embed="rId4"/>
          <a:stretch>
            <a:fillRect/>
          </a:stretch>
        </p:blipFill>
        <p:spPr>
          <a:xfrm>
            <a:off x="3270000" y="3359708"/>
            <a:ext cx="6126000" cy="468584"/>
          </a:xfrm>
          <a:prstGeom prst="rect">
            <a:avLst/>
          </a:prstGeom>
        </p:spPr>
      </p:pic>
      <p:pic>
        <p:nvPicPr>
          <p:cNvPr id="7" name="Picture 6" descr="A group of blue and red spheres&#10;&#10;AI-generated content may be incorrect.">
            <a:extLst>
              <a:ext uri="{FF2B5EF4-FFF2-40B4-BE49-F238E27FC236}">
                <a16:creationId xmlns:a16="http://schemas.microsoft.com/office/drawing/2014/main" id="{FEAEA0AF-643B-9CF3-2B67-95E32DE50691}"/>
              </a:ext>
            </a:extLst>
          </p:cNvPr>
          <p:cNvPicPr>
            <a:picLocks noChangeAspect="1"/>
          </p:cNvPicPr>
          <p:nvPr/>
        </p:nvPicPr>
        <p:blipFill>
          <a:blip r:embed="rId5"/>
          <a:stretch>
            <a:fillRect/>
          </a:stretch>
        </p:blipFill>
        <p:spPr>
          <a:xfrm>
            <a:off x="4553403" y="4322817"/>
            <a:ext cx="3086700" cy="743025"/>
          </a:xfrm>
          <a:prstGeom prst="rect">
            <a:avLst/>
          </a:prstGeom>
        </p:spPr>
      </p:pic>
      <p:pic>
        <p:nvPicPr>
          <p:cNvPr id="9" name="Picture 8" descr="Dollar Symbol: The Origin and History of the Dollar Sign">
            <a:extLst>
              <a:ext uri="{FF2B5EF4-FFF2-40B4-BE49-F238E27FC236}">
                <a16:creationId xmlns:a16="http://schemas.microsoft.com/office/drawing/2014/main" id="{E663EF53-9A50-7105-D3AD-71AFB46C3FDE}"/>
              </a:ext>
            </a:extLst>
          </p:cNvPr>
          <p:cNvPicPr>
            <a:picLocks noChangeAspect="1"/>
          </p:cNvPicPr>
          <p:nvPr/>
        </p:nvPicPr>
        <p:blipFill>
          <a:blip r:embed="rId6"/>
          <a:stretch>
            <a:fillRect/>
          </a:stretch>
        </p:blipFill>
        <p:spPr>
          <a:xfrm>
            <a:off x="374400" y="3665400"/>
            <a:ext cx="1345200" cy="1321200"/>
          </a:xfrm>
          <a:prstGeom prst="rect">
            <a:avLst/>
          </a:prstGeom>
        </p:spPr>
      </p:pic>
    </p:spTree>
    <p:extLst>
      <p:ext uri="{BB962C8B-B14F-4D97-AF65-F5344CB8AC3E}">
        <p14:creationId xmlns:p14="http://schemas.microsoft.com/office/powerpoint/2010/main" val="417960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DD0CBE0-7C40-C41A-BC2F-482BE015F5DF}"/>
              </a:ext>
            </a:extLst>
          </p:cNvPr>
          <p:cNvSpPr>
            <a:spLocks noGrp="1"/>
          </p:cNvSpPr>
          <p:nvPr>
            <p:ph type="ctrTitle"/>
          </p:nvPr>
        </p:nvSpPr>
        <p:spPr>
          <a:xfrm>
            <a:off x="4348952" y="643467"/>
            <a:ext cx="7172487" cy="5054008"/>
          </a:xfrm>
        </p:spPr>
        <p:txBody>
          <a:bodyPr anchor="ctr">
            <a:normAutofit/>
          </a:bodyPr>
          <a:lstStyle/>
          <a:p>
            <a:r>
              <a:rPr lang="en-US" sz="6600">
                <a:solidFill>
                  <a:schemeClr val="tx2"/>
                </a:solidFill>
              </a:rPr>
              <a:t>Recommendations</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655807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E098174-DA77-02B4-28EB-F03D15DDEA5C}"/>
              </a:ext>
            </a:extLst>
          </p:cNvPr>
          <p:cNvSpPr>
            <a:spLocks noGrp="1"/>
          </p:cNvSpPr>
          <p:nvPr>
            <p:ph type="title"/>
          </p:nvPr>
        </p:nvSpPr>
        <p:spPr>
          <a:xfrm>
            <a:off x="1066800" y="5252936"/>
            <a:ext cx="10058400" cy="1028715"/>
          </a:xfrm>
        </p:spPr>
        <p:txBody>
          <a:bodyPr>
            <a:normAutofit/>
          </a:bodyPr>
          <a:lstStyle/>
          <a:p>
            <a:pPr algn="ctr"/>
            <a:r>
              <a:rPr lang="en-US">
                <a:solidFill>
                  <a:srgbClr val="FFFFFF"/>
                </a:solidFill>
              </a:rPr>
              <a:t>Target Preventable Chronic Conditions</a:t>
            </a:r>
          </a:p>
        </p:txBody>
      </p:sp>
      <p:sp>
        <p:nvSpPr>
          <p:cNvPr id="38" name="Rectangle 37">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0" name="Content Placeholder 2">
            <a:extLst>
              <a:ext uri="{FF2B5EF4-FFF2-40B4-BE49-F238E27FC236}">
                <a16:creationId xmlns:a16="http://schemas.microsoft.com/office/drawing/2014/main" id="{A15E56B8-6F2D-4990-6583-F016D93D5D9F}"/>
              </a:ext>
            </a:extLst>
          </p:cNvPr>
          <p:cNvGraphicFramePr>
            <a:graphicFrameLocks noGrp="1"/>
          </p:cNvGraphicFramePr>
          <p:nvPr>
            <p:ph idx="1"/>
            <p:extLst>
              <p:ext uri="{D42A27DB-BD31-4B8C-83A1-F6EECF244321}">
                <p14:modId xmlns:p14="http://schemas.microsoft.com/office/powerpoint/2010/main" val="2087644505"/>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8673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E1D3B5-2BA2-711E-3AC4-82D3E45D2F43}"/>
              </a:ext>
            </a:extLst>
          </p:cNvPr>
          <p:cNvSpPr>
            <a:spLocks noGrp="1"/>
          </p:cNvSpPr>
          <p:nvPr>
            <p:ph type="title"/>
          </p:nvPr>
        </p:nvSpPr>
        <p:spPr>
          <a:xfrm>
            <a:off x="1066800" y="5252936"/>
            <a:ext cx="10058400" cy="1028715"/>
          </a:xfrm>
        </p:spPr>
        <p:txBody>
          <a:bodyPr>
            <a:normAutofit/>
          </a:bodyPr>
          <a:lstStyle/>
          <a:p>
            <a:pPr algn="ctr"/>
            <a:r>
              <a:rPr lang="en-US" b="0" i="0" u="none" strike="noStrike">
                <a:solidFill>
                  <a:srgbClr val="FFFFFF"/>
                </a:solidFill>
                <a:effectLst/>
              </a:rPr>
              <a:t>Reducing Smoking Prevalence</a:t>
            </a:r>
            <a:endParaRPr lang="en-US">
              <a:solidFill>
                <a:srgbClr val="FFFFFF"/>
              </a:solidFill>
            </a:endParaRPr>
          </a:p>
        </p:txBody>
      </p:sp>
      <p:sp>
        <p:nvSpPr>
          <p:cNvPr id="24" name="Rectangle 23">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CD9C67FE-EB4E-A801-D75E-AA8499B863C4}"/>
              </a:ext>
            </a:extLst>
          </p:cNvPr>
          <p:cNvGraphicFramePr>
            <a:graphicFrameLocks noGrp="1"/>
          </p:cNvGraphicFramePr>
          <p:nvPr>
            <p:ph idx="1"/>
            <p:extLst>
              <p:ext uri="{D42A27DB-BD31-4B8C-83A1-F6EECF244321}">
                <p14:modId xmlns:p14="http://schemas.microsoft.com/office/powerpoint/2010/main" val="4201901303"/>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7486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00A0EF-B80F-81B0-A64F-7D4D39FC9B49}"/>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4164AB8-0BDA-AD96-1645-067E4CEE1CC9}"/>
              </a:ext>
            </a:extLst>
          </p:cNvPr>
          <p:cNvSpPr>
            <a:spLocks noGrp="1"/>
          </p:cNvSpPr>
          <p:nvPr>
            <p:ph type="title"/>
          </p:nvPr>
        </p:nvSpPr>
        <p:spPr>
          <a:xfrm>
            <a:off x="1066800" y="5252936"/>
            <a:ext cx="10058400" cy="1028715"/>
          </a:xfrm>
        </p:spPr>
        <p:txBody>
          <a:bodyPr>
            <a:normAutofit/>
          </a:bodyPr>
          <a:lstStyle/>
          <a:p>
            <a:pPr algn="ctr"/>
            <a:r>
              <a:rPr lang="en-US" b="0" i="0" u="none" strike="noStrike">
                <a:solidFill>
                  <a:srgbClr val="FFFFFF"/>
                </a:solidFill>
                <a:effectLst/>
              </a:rPr>
              <a:t>Reducing Obesity Rates</a:t>
            </a:r>
            <a:endParaRPr lang="en-US">
              <a:solidFill>
                <a:srgbClr val="FFFFFF"/>
              </a:solidFill>
            </a:endParaRPr>
          </a:p>
        </p:txBody>
      </p:sp>
      <p:sp>
        <p:nvSpPr>
          <p:cNvPr id="24" name="Rectangle 23">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Content Placeholder 2">
            <a:extLst>
              <a:ext uri="{FF2B5EF4-FFF2-40B4-BE49-F238E27FC236}">
                <a16:creationId xmlns:a16="http://schemas.microsoft.com/office/drawing/2014/main" id="{7E33F3E3-9999-8321-84ED-53CC23BB8B99}"/>
              </a:ext>
            </a:extLst>
          </p:cNvPr>
          <p:cNvGraphicFramePr>
            <a:graphicFrameLocks noGrp="1"/>
          </p:cNvGraphicFramePr>
          <p:nvPr>
            <p:ph idx="1"/>
            <p:extLst>
              <p:ext uri="{D42A27DB-BD31-4B8C-83A1-F6EECF244321}">
                <p14:modId xmlns:p14="http://schemas.microsoft.com/office/powerpoint/2010/main" val="1495123228"/>
              </p:ext>
            </p:extLst>
          </p:nvPr>
        </p:nvGraphicFramePr>
        <p:xfrm>
          <a:off x="643466" y="643467"/>
          <a:ext cx="10900477" cy="3619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9129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6894D-AE5D-B108-D123-027013127882}"/>
              </a:ext>
            </a:extLst>
          </p:cNvPr>
          <p:cNvSpPr>
            <a:spLocks noGrp="1"/>
          </p:cNvSpPr>
          <p:nvPr>
            <p:ph type="title"/>
          </p:nvPr>
        </p:nvSpPr>
        <p:spPr>
          <a:xfrm>
            <a:off x="4348952" y="643467"/>
            <a:ext cx="7172487" cy="5054008"/>
          </a:xfrm>
        </p:spPr>
        <p:txBody>
          <a:bodyPr vert="horz" lIns="91440" tIns="45720" rIns="91440" bIns="45720" rtlCol="0" anchor="ctr">
            <a:normAutofit/>
          </a:bodyPr>
          <a:lstStyle/>
          <a:p>
            <a:r>
              <a:rPr lang="en-US" sz="6600">
                <a:solidFill>
                  <a:schemeClr val="tx2"/>
                </a:solidFill>
              </a:rPr>
              <a:t>Next Steps</a:t>
            </a:r>
          </a:p>
        </p:txBody>
      </p:sp>
      <p:cxnSp>
        <p:nvCxnSpPr>
          <p:cNvPr id="17" name="Straight Connector 16">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3199146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a:t>Data Limitations</a:t>
            </a:r>
            <a:endParaRPr/>
          </a:p>
        </p:txBody>
      </p:sp>
      <p:graphicFrame>
        <p:nvGraphicFramePr>
          <p:cNvPr id="8" name="Content Placeholder 2">
            <a:extLst>
              <a:ext uri="{FF2B5EF4-FFF2-40B4-BE49-F238E27FC236}">
                <a16:creationId xmlns:a16="http://schemas.microsoft.com/office/drawing/2014/main" id="{6FB76905-CC0D-F31B-5090-DE4E9EBD1396}"/>
              </a:ext>
            </a:extLst>
          </p:cNvPr>
          <p:cNvGraphicFramePr>
            <a:graphicFrameLocks noGrp="1"/>
          </p:cNvGraphicFramePr>
          <p:nvPr>
            <p:ph idx="1"/>
            <p:extLst>
              <p:ext uri="{D42A27DB-BD31-4B8C-83A1-F6EECF244321}">
                <p14:modId xmlns:p14="http://schemas.microsoft.com/office/powerpoint/2010/main" val="4024122628"/>
              </p:ext>
            </p:extLst>
          </p:nvPr>
        </p:nvGraphicFramePr>
        <p:xfrm>
          <a:off x="661535" y="1750173"/>
          <a:ext cx="10994570" cy="4384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197A3EA-DD32-77DE-F9CF-C1FE69311578}"/>
              </a:ext>
            </a:extLst>
          </p:cNvPr>
          <p:cNvSpPr>
            <a:spLocks noGrp="1"/>
          </p:cNvSpPr>
          <p:nvPr>
            <p:ph type="ctrTitle"/>
          </p:nvPr>
        </p:nvSpPr>
        <p:spPr>
          <a:xfrm>
            <a:off x="4348952" y="643467"/>
            <a:ext cx="7172487" cy="5054008"/>
          </a:xfrm>
        </p:spPr>
        <p:txBody>
          <a:bodyPr anchor="ctr">
            <a:normAutofit/>
          </a:bodyPr>
          <a:lstStyle/>
          <a:p>
            <a:r>
              <a:rPr lang="en-US" sz="6600">
                <a:solidFill>
                  <a:schemeClr val="tx2"/>
                </a:solidFill>
              </a:rPr>
              <a:t>Background</a:t>
            </a:r>
          </a:p>
        </p:txBody>
      </p:sp>
      <p:cxnSp>
        <p:nvCxnSpPr>
          <p:cNvPr id="12" name="Straight Connector 11">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0183201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FBF3EEC-B5DA-EE89-E381-5B614475D2F7}"/>
              </a:ext>
            </a:extLst>
          </p:cNvPr>
          <p:cNvSpPr>
            <a:spLocks noGrp="1"/>
          </p:cNvSpPr>
          <p:nvPr>
            <p:ph type="title"/>
          </p:nvPr>
        </p:nvSpPr>
        <p:spPr>
          <a:xfrm>
            <a:off x="492370" y="516835"/>
            <a:ext cx="3084844" cy="5772840"/>
          </a:xfrm>
        </p:spPr>
        <p:txBody>
          <a:bodyPr anchor="ctr">
            <a:normAutofit/>
          </a:bodyPr>
          <a:lstStyle/>
          <a:p>
            <a:r>
              <a:rPr lang="en-US" sz="3300">
                <a:solidFill>
                  <a:srgbClr val="FFFFFF"/>
                </a:solidFill>
              </a:rPr>
              <a:t>Ways to improve/expand analysis</a:t>
            </a:r>
          </a:p>
        </p:txBody>
      </p:sp>
      <p:sp>
        <p:nvSpPr>
          <p:cNvPr id="15" name="Rectangle 14">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06CD9A0C-6ADB-3F21-65E6-74EB1B76D9E7}"/>
              </a:ext>
            </a:extLst>
          </p:cNvPr>
          <p:cNvGraphicFramePr>
            <a:graphicFrameLocks noGrp="1"/>
          </p:cNvGraphicFramePr>
          <p:nvPr>
            <p:ph idx="1"/>
            <p:extLst>
              <p:ext uri="{D42A27DB-BD31-4B8C-83A1-F6EECF244321}">
                <p14:modId xmlns:p14="http://schemas.microsoft.com/office/powerpoint/2010/main" val="367409258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6760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Rectangle 71">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4" name="Straight Connector 73">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286603"/>
            <a:ext cx="10058400" cy="1450757"/>
          </a:xfrm>
        </p:spPr>
        <p:txBody>
          <a:bodyPr vert="horz" lIns="91440" tIns="45720" rIns="91440" bIns="45720" rtlCol="0" anchor="b">
            <a:normAutofit/>
          </a:bodyPr>
          <a:lstStyle/>
          <a:p>
            <a:r>
              <a:rPr lang="en-US"/>
              <a:t>What Did We Learn</a:t>
            </a:r>
          </a:p>
        </p:txBody>
      </p:sp>
      <p:graphicFrame>
        <p:nvGraphicFramePr>
          <p:cNvPr id="66" name="Content Placeholder 2">
            <a:extLst>
              <a:ext uri="{FF2B5EF4-FFF2-40B4-BE49-F238E27FC236}">
                <a16:creationId xmlns:a16="http://schemas.microsoft.com/office/drawing/2014/main" id="{612CC0A9-DFAE-EC26-4BA3-6C01A7865C9B}"/>
              </a:ext>
            </a:extLst>
          </p:cNvPr>
          <p:cNvGraphicFramePr>
            <a:graphicFrameLocks noGrp="1"/>
          </p:cNvGraphicFramePr>
          <p:nvPr>
            <p:ph sz="half" idx="1"/>
            <p:extLst>
              <p:ext uri="{D42A27DB-BD31-4B8C-83A1-F6EECF244321}">
                <p14:modId xmlns:p14="http://schemas.microsoft.com/office/powerpoint/2010/main" val="282115162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58278" y="639097"/>
            <a:ext cx="9488885" cy="3709461"/>
          </a:xfrm>
        </p:spPr>
        <p:txBody>
          <a:bodyPr vert="horz" lIns="91440" tIns="45720" rIns="91440" bIns="45720" rtlCol="0" anchor="b">
            <a:normAutofit/>
          </a:bodyPr>
          <a:lstStyle/>
          <a:p>
            <a:r>
              <a:rPr lang="en-US" sz="8000">
                <a:solidFill>
                  <a:schemeClr val="tx1">
                    <a:lumMod val="85000"/>
                    <a:lumOff val="15000"/>
                  </a:schemeClr>
                </a:solidFill>
              </a:rPr>
              <a:t>Thank You/Questions?</a:t>
            </a:r>
          </a:p>
        </p:txBody>
      </p:sp>
      <p:pic>
        <p:nvPicPr>
          <p:cNvPr id="5" name="Picture 4" descr="Aarete Named to World's Best Consulting Firms for Third Year — Allison  Sagraves">
            <a:extLst>
              <a:ext uri="{FF2B5EF4-FFF2-40B4-BE49-F238E27FC236}">
                <a16:creationId xmlns:a16="http://schemas.microsoft.com/office/drawing/2014/main" id="{586BA95A-574E-93E6-4587-7672F49E629E}"/>
              </a:ext>
            </a:extLst>
          </p:cNvPr>
          <p:cNvPicPr>
            <a:picLocks noChangeAspect="1"/>
          </p:cNvPicPr>
          <p:nvPr/>
        </p:nvPicPr>
        <p:blipFill>
          <a:blip r:embed="rId2"/>
          <a:stretch>
            <a:fillRect/>
          </a:stretch>
        </p:blipFill>
        <p:spPr>
          <a:xfrm>
            <a:off x="953" y="2944"/>
            <a:ext cx="3262762" cy="3251039"/>
          </a:xfrm>
          <a:prstGeom prst="rect">
            <a:avLst/>
          </a:prstGeom>
        </p:spPr>
      </p:pic>
      <p:cxnSp>
        <p:nvCxnSpPr>
          <p:cNvPr id="18" name="Straight Connector 17">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0" name="Rectangle 4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2" name="Straight Connector 5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286603"/>
            <a:ext cx="10058400" cy="1450757"/>
          </a:xfrm>
        </p:spPr>
        <p:txBody>
          <a:bodyPr vert="horz" lIns="91440" tIns="45720" rIns="91440" bIns="45720" rtlCol="0" anchor="b">
            <a:normAutofit/>
          </a:bodyPr>
          <a:lstStyle/>
          <a:p>
            <a:r>
              <a:rPr lang="en-US"/>
              <a:t>Industry Context</a:t>
            </a:r>
          </a:p>
        </p:txBody>
      </p:sp>
      <p:sp>
        <p:nvSpPr>
          <p:cNvPr id="3" name="Content Placeholder 2"/>
          <p:cNvSpPr>
            <a:spLocks noGrp="1"/>
          </p:cNvSpPr>
          <p:nvPr>
            <p:ph sz="half" idx="1"/>
          </p:nvPr>
        </p:nvSpPr>
        <p:spPr>
          <a:xfrm>
            <a:off x="1097279" y="1845734"/>
            <a:ext cx="7281611" cy="4023360"/>
          </a:xfrm>
        </p:spPr>
        <p:txBody>
          <a:bodyPr vert="horz" lIns="0" tIns="45720" rIns="0" bIns="45720" rtlCol="0">
            <a:normAutofit/>
          </a:bodyPr>
          <a:lstStyle/>
          <a:p>
            <a:r>
              <a:rPr lang="en-US" sz="2800"/>
              <a:t>The U.S. healthcare system is evolving rapidly:</a:t>
            </a:r>
          </a:p>
          <a:p>
            <a:pPr lvl="1">
              <a:buFont typeface="Calibri" panose="020F0502020204030204" pitchFamily="34" charset="0"/>
              <a:buChar char="o"/>
            </a:pPr>
            <a:r>
              <a:rPr lang="en-US" sz="2800"/>
              <a:t>AI, telehealth, remote monitoring are transforming care delivery</a:t>
            </a:r>
          </a:p>
          <a:p>
            <a:pPr lvl="1">
              <a:buFont typeface="Calibri" panose="020F0502020204030204" pitchFamily="34" charset="0"/>
              <a:buChar char="o"/>
            </a:pPr>
            <a:r>
              <a:rPr lang="en-US" sz="2800"/>
              <a:t>Increasing costs and investment in treatments and technology</a:t>
            </a:r>
          </a:p>
          <a:p>
            <a:pPr lvl="1">
              <a:buFont typeface="Calibri" panose="020F0502020204030204" pitchFamily="34" charset="0"/>
              <a:buChar char="o"/>
            </a:pPr>
            <a:endParaRPr lang="en-US" sz="2800"/>
          </a:p>
          <a:p>
            <a:pPr marL="201168" lvl="1" indent="0">
              <a:buFont typeface="Calibri" panose="020F0502020204030204" pitchFamily="34" charset="0"/>
              <a:buNone/>
            </a:pPr>
            <a:r>
              <a:rPr lang="en-US" sz="2800"/>
              <a:t>Understanding key health indicators that are driving costs and mortality is essential for shaping effective policy and spending decisions</a:t>
            </a:r>
          </a:p>
        </p:txBody>
      </p:sp>
      <p:pic>
        <p:nvPicPr>
          <p:cNvPr id="45" name="Graphic 44" descr="Doctor">
            <a:extLst>
              <a:ext uri="{FF2B5EF4-FFF2-40B4-BE49-F238E27FC236}">
                <a16:creationId xmlns:a16="http://schemas.microsoft.com/office/drawing/2014/main" id="{531585C2-B194-A0DF-FAC9-BB8349C1A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24423" y="2202582"/>
            <a:ext cx="3135109" cy="31351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715B8-FC8A-7CC3-BBA9-0D7737232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77C40-0EED-F23D-E130-9CBBAF8248FB}"/>
              </a:ext>
            </a:extLst>
          </p:cNvPr>
          <p:cNvSpPr>
            <a:spLocks noGrp="1"/>
          </p:cNvSpPr>
          <p:nvPr>
            <p:ph type="title"/>
          </p:nvPr>
        </p:nvSpPr>
        <p:spPr/>
        <p:txBody>
          <a:bodyPr anchor="ctr">
            <a:normAutofit/>
          </a:bodyPr>
          <a:lstStyle/>
          <a:p>
            <a:r>
              <a:rPr lang="en-US"/>
              <a:t>Trends in Healthcare Spending</a:t>
            </a:r>
          </a:p>
        </p:txBody>
      </p:sp>
      <p:graphicFrame>
        <p:nvGraphicFramePr>
          <p:cNvPr id="35" name="Content Placeholder 2">
            <a:extLst>
              <a:ext uri="{FF2B5EF4-FFF2-40B4-BE49-F238E27FC236}">
                <a16:creationId xmlns:a16="http://schemas.microsoft.com/office/drawing/2014/main" id="{E134A993-EA31-41B4-3609-A5EEFD4D0681}"/>
              </a:ext>
            </a:extLst>
          </p:cNvPr>
          <p:cNvGraphicFramePr>
            <a:graphicFrameLocks noGrp="1"/>
          </p:cNvGraphicFramePr>
          <p:nvPr>
            <p:ph sz="half" idx="1"/>
            <p:extLst>
              <p:ext uri="{D42A27DB-BD31-4B8C-83A1-F6EECF244321}">
                <p14:modId xmlns:p14="http://schemas.microsoft.com/office/powerpoint/2010/main" val="4050367527"/>
              </p:ext>
            </p:extLst>
          </p:nvPr>
        </p:nvGraphicFramePr>
        <p:xfrm>
          <a:off x="1097280" y="2219486"/>
          <a:ext cx="4647821" cy="369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graph of growth and inflation&#10;&#10;AI-generated content may be incorrect.">
            <a:extLst>
              <a:ext uri="{FF2B5EF4-FFF2-40B4-BE49-F238E27FC236}">
                <a16:creationId xmlns:a16="http://schemas.microsoft.com/office/drawing/2014/main" id="{8360AA86-31B8-C8BB-77E9-8742BFA8E161}"/>
              </a:ext>
            </a:extLst>
          </p:cNvPr>
          <p:cNvPicPr>
            <a:picLocks noChangeAspect="1"/>
          </p:cNvPicPr>
          <p:nvPr/>
        </p:nvPicPr>
        <p:blipFill>
          <a:blip r:embed="rId8"/>
          <a:stretch>
            <a:fillRect/>
          </a:stretch>
        </p:blipFill>
        <p:spPr>
          <a:xfrm>
            <a:off x="5893441" y="2320178"/>
            <a:ext cx="5815586" cy="3492793"/>
          </a:xfrm>
          <a:prstGeom prst="rect">
            <a:avLst/>
          </a:prstGeom>
        </p:spPr>
      </p:pic>
      <p:sp>
        <p:nvSpPr>
          <p:cNvPr id="25" name="Footer Placeholder 24">
            <a:extLst>
              <a:ext uri="{FF2B5EF4-FFF2-40B4-BE49-F238E27FC236}">
                <a16:creationId xmlns:a16="http://schemas.microsoft.com/office/drawing/2014/main" id="{E2821D32-58B7-740A-D6A2-8DF45F050759}"/>
              </a:ext>
            </a:extLst>
          </p:cNvPr>
          <p:cNvSpPr>
            <a:spLocks noGrp="1"/>
          </p:cNvSpPr>
          <p:nvPr>
            <p:ph type="ftr" sz="quarter" idx="11"/>
          </p:nvPr>
        </p:nvSpPr>
        <p:spPr>
          <a:xfrm>
            <a:off x="5892415" y="6488844"/>
            <a:ext cx="5831333" cy="365125"/>
          </a:xfrm>
        </p:spPr>
        <p:txBody>
          <a:bodyPr/>
          <a:lstStyle/>
          <a:p>
            <a:r>
              <a:rPr lang="en-US" sz="1600">
                <a:solidFill>
                  <a:schemeClr val="bg1"/>
                </a:solidFill>
              </a:rPr>
              <a:t>Spending Data From KFF, Inflation Data From </a:t>
            </a:r>
            <a:r>
              <a:rPr lang="en-US" sz="1600" err="1">
                <a:solidFill>
                  <a:schemeClr val="bg1"/>
                </a:solidFill>
              </a:rPr>
              <a:t>MacroTrends</a:t>
            </a:r>
            <a:endParaRPr lang="en-US" sz="1600">
              <a:solidFill>
                <a:schemeClr val="bg1"/>
              </a:solidFill>
              <a:ea typeface="Calibri"/>
              <a:cs typeface="Calibri"/>
            </a:endParaRPr>
          </a:p>
        </p:txBody>
      </p:sp>
    </p:spTree>
    <p:extLst>
      <p:ext uri="{BB962C8B-B14F-4D97-AF65-F5344CB8AC3E}">
        <p14:creationId xmlns:p14="http://schemas.microsoft.com/office/powerpoint/2010/main" val="135155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A361-FA3D-00F6-78B6-00B01FB6A430}"/>
              </a:ext>
            </a:extLst>
          </p:cNvPr>
          <p:cNvSpPr>
            <a:spLocks noGrp="1"/>
          </p:cNvSpPr>
          <p:nvPr>
            <p:ph type="title"/>
          </p:nvPr>
        </p:nvSpPr>
        <p:spPr/>
        <p:txBody>
          <a:bodyPr anchor="ctr">
            <a:normAutofit/>
          </a:bodyPr>
          <a:lstStyle/>
          <a:p>
            <a:r>
              <a:rPr lang="en-US"/>
              <a:t>Objective</a:t>
            </a:r>
          </a:p>
        </p:txBody>
      </p:sp>
      <p:graphicFrame>
        <p:nvGraphicFramePr>
          <p:cNvPr id="6" name="Content Placeholder 2">
            <a:extLst>
              <a:ext uri="{FF2B5EF4-FFF2-40B4-BE49-F238E27FC236}">
                <a16:creationId xmlns:a16="http://schemas.microsoft.com/office/drawing/2014/main" id="{F02638B0-CCD6-44B5-B31D-8FAC2FE4323F}"/>
              </a:ext>
            </a:extLst>
          </p:cNvPr>
          <p:cNvGraphicFramePr>
            <a:graphicFrameLocks noGrp="1"/>
          </p:cNvGraphicFramePr>
          <p:nvPr>
            <p:ph idx="1"/>
            <p:extLst>
              <p:ext uri="{D42A27DB-BD31-4B8C-83A1-F6EECF244321}">
                <p14:modId xmlns:p14="http://schemas.microsoft.com/office/powerpoint/2010/main" val="200774871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4492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C8AC-DF9B-237B-79A7-13C44FC29BF2}"/>
              </a:ext>
            </a:extLst>
          </p:cNvPr>
          <p:cNvSpPr>
            <a:spLocks noGrp="1"/>
          </p:cNvSpPr>
          <p:nvPr>
            <p:ph type="title"/>
          </p:nvPr>
        </p:nvSpPr>
        <p:spPr>
          <a:xfrm>
            <a:off x="1097280" y="286603"/>
            <a:ext cx="10058400" cy="1450757"/>
          </a:xfrm>
        </p:spPr>
        <p:txBody>
          <a:bodyPr>
            <a:normAutofit/>
          </a:bodyPr>
          <a:lstStyle/>
          <a:p>
            <a:r>
              <a:rPr lang="en-US"/>
              <a:t>What is the Goal?</a:t>
            </a:r>
          </a:p>
        </p:txBody>
      </p:sp>
      <p:graphicFrame>
        <p:nvGraphicFramePr>
          <p:cNvPr id="7" name="Content Placeholder 2">
            <a:extLst>
              <a:ext uri="{FF2B5EF4-FFF2-40B4-BE49-F238E27FC236}">
                <a16:creationId xmlns:a16="http://schemas.microsoft.com/office/drawing/2014/main" id="{9D0A79E7-AE3F-0B3E-C502-B4F1C491681C}"/>
              </a:ext>
            </a:extLst>
          </p:cNvPr>
          <p:cNvGraphicFramePr>
            <a:graphicFrameLocks noGrp="1"/>
          </p:cNvGraphicFramePr>
          <p:nvPr>
            <p:ph idx="1"/>
            <p:extLst>
              <p:ext uri="{D42A27DB-BD31-4B8C-83A1-F6EECF244321}">
                <p14:modId xmlns:p14="http://schemas.microsoft.com/office/powerpoint/2010/main" val="333321147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4588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Hypothesis</a:t>
            </a:r>
          </a:p>
        </p:txBody>
      </p:sp>
      <p:sp>
        <p:nvSpPr>
          <p:cNvPr id="3" name="Content Placeholder 2"/>
          <p:cNvSpPr>
            <a:spLocks noGrp="1"/>
          </p:cNvSpPr>
          <p:nvPr>
            <p:ph idx="1"/>
          </p:nvPr>
        </p:nvSpPr>
        <p:spPr>
          <a:xfrm>
            <a:off x="644268" y="2085906"/>
            <a:ext cx="11298915" cy="2852555"/>
          </a:xfrm>
        </p:spPr>
        <p:txBody>
          <a:bodyPr vert="horz" lIns="91440" tIns="45720" rIns="91440" bIns="45720" rtlCol="0" anchor="t">
            <a:normAutofit fontScale="92500" lnSpcReduction="10000"/>
          </a:bodyPr>
          <a:lstStyle/>
          <a:p>
            <a:pPr marL="0" indent="0">
              <a:buNone/>
            </a:pPr>
            <a:r>
              <a:rPr lang="en-US" sz="4000" b="1"/>
              <a:t>There is </a:t>
            </a:r>
            <a:r>
              <a:rPr lang="en-US" sz="4000" b="1" u="sng"/>
              <a:t>no</a:t>
            </a:r>
            <a:r>
              <a:rPr lang="en-US" sz="4000" b="1"/>
              <a:t> significant correlation between a state's healthcare spending and its death rate per 100,000. However, southeastern states tend to have poorer health outcomes compared to the rest of the US, suggesting a need for targeted interventions in this region.</a:t>
            </a:r>
            <a:endParaRPr lang="en-US"/>
          </a:p>
          <a:p>
            <a:endParaRPr lang="en-US"/>
          </a:p>
        </p:txBody>
      </p:sp>
      <p:pic>
        <p:nvPicPr>
          <p:cNvPr id="5" name="Picture 4" descr="Aarete Named to World's Best Consulting Firms for Third Year — Allison  Sagraves">
            <a:extLst>
              <a:ext uri="{FF2B5EF4-FFF2-40B4-BE49-F238E27FC236}">
                <a16:creationId xmlns:a16="http://schemas.microsoft.com/office/drawing/2014/main" id="{ED04BFF0-EE22-A5D3-B146-C71D2C0AC51E}"/>
              </a:ext>
            </a:extLst>
          </p:cNvPr>
          <p:cNvPicPr>
            <a:picLocks noChangeAspect="1"/>
          </p:cNvPicPr>
          <p:nvPr/>
        </p:nvPicPr>
        <p:blipFill>
          <a:blip r:embed="rId2"/>
          <a:stretch>
            <a:fillRect/>
          </a:stretch>
        </p:blipFill>
        <p:spPr>
          <a:xfrm>
            <a:off x="10389947" y="-90852"/>
            <a:ext cx="1799303" cy="1799303"/>
          </a:xfrm>
          <a:prstGeom prst="rect">
            <a:avLst/>
          </a:prstGeom>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9DE2EBDAD05A47A99F39B8319081FC" ma:contentTypeVersion="4" ma:contentTypeDescription="Create a new document." ma:contentTypeScope="" ma:versionID="df6ec456b4c3ced20250bedc4c7c8099">
  <xsd:schema xmlns:xsd="http://www.w3.org/2001/XMLSchema" xmlns:xs="http://www.w3.org/2001/XMLSchema" xmlns:p="http://schemas.microsoft.com/office/2006/metadata/properties" xmlns:ns2="3564ef8f-abcc-4d74-98c9-d128c47bc87b" targetNamespace="http://schemas.microsoft.com/office/2006/metadata/properties" ma:root="true" ma:fieldsID="a73dd6392b95bec0d978e5d0f48dc4f9" ns2:_="">
    <xsd:import namespace="3564ef8f-abcc-4d74-98c9-d128c47bc87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64ef8f-abcc-4d74-98c9-d128c47bc8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D583C2-2EBB-4516-9508-2B3856B6D482}">
  <ds:schemaRefs>
    <ds:schemaRef ds:uri="3564ef8f-abcc-4d74-98c9-d128c47bc8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E924311-17EB-40F9-B1C2-94C96BCD5B7B}">
  <ds:schemaRefs>
    <ds:schemaRef ds:uri="http://schemas.microsoft.com/sharepoint/v3/contenttype/forms"/>
  </ds:schemaRefs>
</ds:datastoreItem>
</file>

<file path=customXml/itemProps3.xml><?xml version="1.0" encoding="utf-8"?>
<ds:datastoreItem xmlns:ds="http://schemas.openxmlformats.org/officeDocument/2006/customXml" ds:itemID="{BAC03433-02FE-4105-9979-285AAD0B76BC}">
  <ds:schemaRefs>
    <ds:schemaRef ds:uri="3564ef8f-abcc-4d74-98c9-d128c47bc87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42</Slides>
  <Notes>24</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Retrospect</vt:lpstr>
      <vt:lpstr>Health Status Predictors of Cost and Deaths</vt:lpstr>
      <vt:lpstr>Our Team</vt:lpstr>
      <vt:lpstr>Agenda</vt:lpstr>
      <vt:lpstr>Background</vt:lpstr>
      <vt:lpstr>Industry Context</vt:lpstr>
      <vt:lpstr>Trends in Healthcare Spending</vt:lpstr>
      <vt:lpstr>Objective</vt:lpstr>
      <vt:lpstr>What is the Goal?</vt:lpstr>
      <vt:lpstr>Hypothesis</vt:lpstr>
      <vt:lpstr>Approach</vt:lpstr>
      <vt:lpstr>Data Collection</vt:lpstr>
      <vt:lpstr>Creation of Master Dataset</vt:lpstr>
      <vt:lpstr>Health Categories Present in Master Dataset</vt:lpstr>
      <vt:lpstr>Analytical Approach</vt:lpstr>
      <vt:lpstr>Exploratory Data Analysis</vt:lpstr>
      <vt:lpstr>PowerPoint Presentation</vt:lpstr>
      <vt:lpstr>Comparing Health and Spending: Best Performing States</vt:lpstr>
      <vt:lpstr>Healthcare Spending Does Not Strongly Predict Better Health Outcomes</vt:lpstr>
      <vt:lpstr>Average Healthcare Spending and Death Rates Over Time </vt:lpstr>
      <vt:lpstr>Lifestyle Factors Are Strong Predictors of Mortality Rates</vt:lpstr>
      <vt:lpstr>Higher Smoking Rates Lead to Higher Mortality</vt:lpstr>
      <vt:lpstr>Higher Obesity Rates Lead to Higher Mortality</vt:lpstr>
      <vt:lpstr>PowerPoint Presentation</vt:lpstr>
      <vt:lpstr>The Southeast Takes up most deaths per 100,000 within the US</vt:lpstr>
      <vt:lpstr>The Southeast continues to rank highest in Deaths for specific outcomes</vt:lpstr>
      <vt:lpstr>Higher Health Spending Leads to Less Alzheimer's Deaths</vt:lpstr>
      <vt:lpstr>PowerPoint Presentation</vt:lpstr>
      <vt:lpstr>Decision Tree Model Findings Explained on Following Slides</vt:lpstr>
      <vt:lpstr>Results</vt:lpstr>
      <vt:lpstr>Key Drivers of Healthcare Spending: Heart Disease, smoking rate, obesity (Countrywide)</vt:lpstr>
      <vt:lpstr>Key Drivers of Healthcare Spending: Obesity, smoking rate, Alzheimer's deaths (Southeast)</vt:lpstr>
      <vt:lpstr>Key Drivers of Death rate per 100,000: Obesity rate, healthcare spending, smoking rate (Countrywide)</vt:lpstr>
      <vt:lpstr>Key Drivers of Death rate per 100,000: Obesity rate, healthcare spending, smoking rate (Southeast) </vt:lpstr>
      <vt:lpstr>Recommendations</vt:lpstr>
      <vt:lpstr>Target Preventable Chronic Conditions</vt:lpstr>
      <vt:lpstr>Reducing Smoking Prevalence</vt:lpstr>
      <vt:lpstr>Reducing Obesity Rates</vt:lpstr>
      <vt:lpstr>Next Steps</vt:lpstr>
      <vt:lpstr>Data Limitations</vt:lpstr>
      <vt:lpstr>Ways to improve/expand analysis</vt:lpstr>
      <vt:lpstr>What Did We Learn</vt:lpstr>
      <vt:lpstr>Thank You/Questions?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Doubet, Charlie L</dc:creator>
  <cp:keywords/>
  <dc:description>generated using python-pptx</dc:description>
  <cp:revision>82</cp:revision>
  <dcterms:created xsi:type="dcterms:W3CDTF">2013-01-27T09:14:16Z</dcterms:created>
  <dcterms:modified xsi:type="dcterms:W3CDTF">2025-05-07T18:05:49Z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0x010100C89DE2EBDAD05A47A99F39B8319081FC</vt:lpwstr>
  </property>
</Properties>
</file>